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78" r:id="rId3"/>
    <p:sldId id="261" r:id="rId4"/>
    <p:sldId id="273" r:id="rId5"/>
    <p:sldId id="277" r:id="rId6"/>
    <p:sldId id="262" r:id="rId7"/>
    <p:sldId id="274" r:id="rId8"/>
    <p:sldId id="264" r:id="rId9"/>
    <p:sldId id="279" r:id="rId10"/>
    <p:sldId id="276" r:id="rId11"/>
    <p:sldId id="292" r:id="rId12"/>
    <p:sldId id="269" r:id="rId13"/>
    <p:sldId id="289" r:id="rId14"/>
    <p:sldId id="290" r:id="rId15"/>
    <p:sldId id="286" r:id="rId16"/>
    <p:sldId id="287" r:id="rId17"/>
    <p:sldId id="291" r:id="rId18"/>
    <p:sldId id="270" r:id="rId19"/>
    <p:sldId id="280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89500" autoAdjust="0"/>
  </p:normalViewPr>
  <p:slideViewPr>
    <p:cSldViewPr>
      <p:cViewPr varScale="1">
        <p:scale>
          <a:sx n="94" d="100"/>
          <a:sy n="94" d="100"/>
        </p:scale>
        <p:origin x="-20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D66407-7DA1-4987-8A38-464DA21177E9}" type="datetimeFigureOut">
              <a:rPr lang="en-CA" smtClean="0"/>
              <a:pPr/>
              <a:t>08/07/2012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81C52-BCF9-4A37-B91E-B43259E737D9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ED2AB7-5674-40B1-B429-F5175CEA461D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r>
              <a:rPr lang="en-US" smtClean="0"/>
              <a:t>In remote pacific regions, including the Hawaiin Islands and the Line Islands recent studies have demonstrated from a snapshot perspective (that is from fine temporal scales) that top predators can have wide ranging effects on ecosystem functioning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Here I am showing the results from the effects of top predator declines on the Line Islands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Trends in body size of individuals were also seen across these islands depending on consumer guild (predators largest:Kingman; smallest: kirimati AND planktivores were the inverse)</a:t>
            </a:r>
          </a:p>
          <a:p>
            <a:pPr eaLnBrk="1" hangingPunct="1">
              <a:buFontTx/>
              <a:buChar char="•"/>
            </a:pPr>
            <a:endParaRPr lang="en-US" smtClean="0"/>
          </a:p>
          <a:p>
            <a:pPr eaLnBrk="1" hangingPunct="1">
              <a:buFontTx/>
              <a:buChar char="•"/>
            </a:pPr>
            <a:r>
              <a:rPr lang="en-US" smtClean="0"/>
              <a:t>The association of community structure and function with top predator biomass is striking, but the major criticism with this study as I mentioned before is that it has a </a:t>
            </a:r>
            <a:r>
              <a:rPr lang="en-US" b="1" smtClean="0"/>
              <a:t>fine temporal scale so it does not account for variability in species abundance and biomass</a:t>
            </a:r>
          </a:p>
          <a:p>
            <a:pPr eaLnBrk="1" hangingPunct="1">
              <a:buFontTx/>
              <a:buChar char="•"/>
            </a:pPr>
            <a:r>
              <a:rPr lang="en-US" b="1" smtClean="0"/>
              <a:t>Results may also be linked to other phenomena, such as human population density, pollution, sedimentation</a:t>
            </a:r>
            <a:r>
              <a:rPr lang="en-US" smtClean="0"/>
              <a:t>, etc.</a:t>
            </a:r>
          </a:p>
          <a:p>
            <a:pPr eaLnBrk="1" hangingPunct="1">
              <a:buFontTx/>
              <a:buChar char="•"/>
            </a:pPr>
            <a:endParaRPr lang="en-US" smtClean="0"/>
          </a:p>
          <a:p>
            <a:pPr eaLnBrk="1" hangingPunct="1">
              <a:buFontTx/>
              <a:buChar char="•"/>
            </a:pPr>
            <a:r>
              <a:rPr lang="en-US" smtClean="0"/>
              <a:t>The generality of this pattern is a point of contention mainly due to the temporal scope of the two studies and that it has only been shown to occur in remote regions of the pacific</a:t>
            </a:r>
          </a:p>
          <a:p>
            <a:pPr eaLnBrk="1" hangingPunct="1">
              <a:buFontTx/>
              <a:buChar char="•"/>
            </a:pPr>
            <a:endParaRPr lang="en-US" smtClean="0"/>
          </a:p>
          <a:p>
            <a:pPr eaLnBrk="1" hangingPunct="1">
              <a:buFontTx/>
              <a:buChar char="•"/>
            </a:pPr>
            <a:endParaRPr lang="en-US" smtClean="0"/>
          </a:p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306520-32CA-44B0-A921-222727224BA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dirty="0" smtClean="0"/>
              <a:t>Previous broad scale work uses human demography as a proxy and points</a:t>
            </a:r>
            <a:r>
              <a:rPr lang="en-US" baseline="0" dirty="0" smtClean="0"/>
              <a:t> to an overall negative relationship between humans and sharks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baseline="0" dirty="0" smtClean="0"/>
              <a:t>The models used here are </a:t>
            </a:r>
            <a:r>
              <a:rPr lang="en-US" baseline="0" dirty="0" err="1" smtClean="0"/>
              <a:t>aspatial</a:t>
            </a:r>
            <a:r>
              <a:rPr lang="en-US" baseline="0" dirty="0" smtClean="0"/>
              <a:t>, meaning that this relationship is a global estimate across all sites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baseline="0" dirty="0" smtClean="0"/>
              <a:t>The more recent paper attempts to incorporate environmental and habitat factors but in a limited extent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306520-32CA-44B0-A921-222727224BA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One of the things that comes out of these</a:t>
            </a:r>
            <a:r>
              <a:rPr lang="en-US" baseline="0" dirty="0" smtClean="0"/>
              <a:t> and other papers is that remote and/or protected reefs may be more pristine</a:t>
            </a:r>
            <a:endParaRPr lang="en-US" dirty="0" smtClean="0"/>
          </a:p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dirty="0" smtClean="0"/>
              <a:t>Being remote and protected</a:t>
            </a:r>
            <a:r>
              <a:rPr lang="en-US" baseline="0" dirty="0" smtClean="0"/>
              <a:t> is not enough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baseline="0" dirty="0" smtClean="0"/>
              <a:t>And here is an example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968452-6EDC-454E-BA1B-09AD51D3775A}" type="slidenum">
              <a:rPr lang="en-US" smtClean="0"/>
              <a:pPr>
                <a:defRPr/>
              </a:pPr>
              <a:t>5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>
              <a:defRPr/>
            </a:pPr>
            <a:fld id="{EA2AA0DF-405E-4B44-AD41-7C4FE2B33105}" type="slidenum">
              <a:rPr lang="en-US" sz="1200"/>
              <a:pPr algn="r">
                <a:defRPr/>
              </a:pPr>
              <a:t>6</a:t>
            </a:fld>
            <a:endParaRPr lang="en-US" sz="1200" dirty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b="1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>
              <a:defRPr/>
            </a:pPr>
            <a:fld id="{EA2AA0DF-405E-4B44-AD41-7C4FE2B33105}" type="slidenum">
              <a:rPr lang="en-US" sz="1200"/>
              <a:pPr algn="r">
                <a:defRPr/>
              </a:pPr>
              <a:t>7</a:t>
            </a:fld>
            <a:endParaRPr lang="en-US" sz="1200" dirty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CA" b="0" dirty="0" smtClean="0"/>
              <a:t>Variability in counts, but high zero inflation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CA" b="0" dirty="0" smtClean="0"/>
              <a:t>Thus, here we used logistic regression to determine the distribution of reef sharks throughout the pacific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>
              <a:defRPr/>
            </a:pPr>
            <a:fld id="{F78FB31A-DB2C-4A6F-A2A1-1DEDBEABA0CD}" type="slidenum">
              <a:rPr lang="en-US" sz="1200"/>
              <a:pPr algn="r">
                <a:defRPr/>
              </a:pPr>
              <a:t>8</a:t>
            </a:fld>
            <a:endParaRPr lang="en-US" sz="1200" dirty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b="1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>
              <a:defRPr/>
            </a:pPr>
            <a:fld id="{F78FB31A-DB2C-4A6F-A2A1-1DEDBEABA0CD}" type="slidenum">
              <a:rPr lang="en-US" sz="1200"/>
              <a:pPr algn="r">
                <a:defRPr/>
              </a:pPr>
              <a:t>9</a:t>
            </a:fld>
            <a:endParaRPr lang="en-US" sz="1200" dirty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b="1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Sampling.  Will not spend too much time here.</a:t>
            </a:r>
            <a:r>
              <a:rPr lang="en-CA" baseline="0" dirty="0" smtClean="0"/>
              <a:t> Information is online.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CA" dirty="0" smtClean="0"/>
              <a:t>Remote</a:t>
            </a:r>
            <a:r>
              <a:rPr lang="en-CA" baseline="0" dirty="0" smtClean="0"/>
              <a:t> means different things in the West and Eastern Pacific</a:t>
            </a:r>
          </a:p>
          <a:p>
            <a:pPr>
              <a:buFont typeface="Arial" pitchFamily="34" charset="0"/>
              <a:buChar char="•"/>
            </a:pPr>
            <a:r>
              <a:rPr lang="en-CA" baseline="0" dirty="0" smtClean="0"/>
              <a:t>Perhaps the human demography is not a well suited proxy for human activity for the Western Pacific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R2 values for the ALL Sharks Model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baseline="0" dirty="0" smtClean="0"/>
              <a:t>Local R2 for all 4 models</a:t>
            </a:r>
          </a:p>
          <a:p>
            <a:r>
              <a:rPr lang="en-CA" baseline="0" dirty="0" smtClean="0"/>
              <a:t>Note </a:t>
            </a:r>
            <a:r>
              <a:rPr lang="en-CA" baseline="0" dirty="0" err="1" smtClean="0"/>
              <a:t>Whitetips</a:t>
            </a:r>
            <a:r>
              <a:rPr lang="en-CA" baseline="0" dirty="0" smtClean="0"/>
              <a:t> the fit is poor for this model in comparison to the others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R2 values for the ALL Sharks Model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Need to add R2 values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R2 values for the ALL Sharks Model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968452-6EDC-454E-BA1B-09AD51D3775A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DCC95-63B3-47E6-A820-B67E21983943}" type="slidenum">
              <a:rPr lang="en-CA" smtClean="0"/>
              <a:pPr/>
              <a:t>19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58BE-D8F9-451B-97B7-672E808636F8}" type="datetimeFigureOut">
              <a:rPr lang="en-CA" smtClean="0"/>
              <a:pPr/>
              <a:t>08/07/2012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B5994-203D-4D6C-AA17-E26D2EEE597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58BE-D8F9-451B-97B7-672E808636F8}" type="datetimeFigureOut">
              <a:rPr lang="en-CA" smtClean="0"/>
              <a:pPr/>
              <a:t>08/07/2012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B5994-203D-4D6C-AA17-E26D2EEE597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58BE-D8F9-451B-97B7-672E808636F8}" type="datetimeFigureOut">
              <a:rPr lang="en-CA" smtClean="0"/>
              <a:pPr/>
              <a:t>08/07/2012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B5994-203D-4D6C-AA17-E26D2EEE597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58BE-D8F9-451B-97B7-672E808636F8}" type="datetimeFigureOut">
              <a:rPr lang="en-CA" smtClean="0"/>
              <a:pPr/>
              <a:t>08/07/2012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B5994-203D-4D6C-AA17-E26D2EEE597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58BE-D8F9-451B-97B7-672E808636F8}" type="datetimeFigureOut">
              <a:rPr lang="en-CA" smtClean="0"/>
              <a:pPr/>
              <a:t>08/07/2012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B5994-203D-4D6C-AA17-E26D2EEE597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58BE-D8F9-451B-97B7-672E808636F8}" type="datetimeFigureOut">
              <a:rPr lang="en-CA" smtClean="0"/>
              <a:pPr/>
              <a:t>08/07/2012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B5994-203D-4D6C-AA17-E26D2EEE597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58BE-D8F9-451B-97B7-672E808636F8}" type="datetimeFigureOut">
              <a:rPr lang="en-CA" smtClean="0"/>
              <a:pPr/>
              <a:t>08/07/2012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B5994-203D-4D6C-AA17-E26D2EEE597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58BE-D8F9-451B-97B7-672E808636F8}" type="datetimeFigureOut">
              <a:rPr lang="en-CA" smtClean="0"/>
              <a:pPr/>
              <a:t>08/07/2012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B5994-203D-4D6C-AA17-E26D2EEE597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58BE-D8F9-451B-97B7-672E808636F8}" type="datetimeFigureOut">
              <a:rPr lang="en-CA" smtClean="0"/>
              <a:pPr/>
              <a:t>08/07/2012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B5994-203D-4D6C-AA17-E26D2EEE597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58BE-D8F9-451B-97B7-672E808636F8}" type="datetimeFigureOut">
              <a:rPr lang="en-CA" smtClean="0"/>
              <a:pPr/>
              <a:t>08/07/2012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B5994-203D-4D6C-AA17-E26D2EEE597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58BE-D8F9-451B-97B7-672E808636F8}" type="datetimeFigureOut">
              <a:rPr lang="en-CA" smtClean="0"/>
              <a:pPr/>
              <a:t>08/07/2012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B5994-203D-4D6C-AA17-E26D2EEE597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E58BE-D8F9-451B-97B7-672E808636F8}" type="datetimeFigureOut">
              <a:rPr lang="en-CA" smtClean="0"/>
              <a:pPr/>
              <a:t>08/07/2012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B5994-203D-4D6C-AA17-E26D2EEE597F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onathan\Desktop\Pulo%20Anna\ICRS_FinalHD.wmv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gif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nathan\Desktop\Pictures\Shark_Photos\TrevallyChasing.JPG"/>
          <p:cNvPicPr>
            <a:picLocks noChangeAspect="1" noChangeArrowheads="1"/>
          </p:cNvPicPr>
          <p:nvPr/>
        </p:nvPicPr>
        <p:blipFill>
          <a:blip r:embed="rId3" cstate="print"/>
          <a:srcRect b="21202"/>
          <a:stretch>
            <a:fillRect/>
          </a:stretch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496" y="317103"/>
            <a:ext cx="9073008" cy="1102519"/>
          </a:xfrm>
        </p:spPr>
        <p:txBody>
          <a:bodyPr>
            <a:noAutofit/>
          </a:bodyPr>
          <a:lstStyle/>
          <a:p>
            <a:pPr algn="l"/>
            <a:r>
              <a:rPr lang="en-CA" sz="2800" b="1" dirty="0" smtClean="0">
                <a:solidFill>
                  <a:schemeClr val="bg1"/>
                </a:solidFill>
              </a:rPr>
              <a:t>Apex predators and human populations as structuring agents on coral reefs</a:t>
            </a:r>
            <a:r>
              <a:rPr lang="en-CA" sz="2800" dirty="0" smtClean="0">
                <a:solidFill>
                  <a:schemeClr val="bg1"/>
                </a:solidFill>
              </a:rPr>
              <a:t/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dirty="0">
                <a:solidFill>
                  <a:schemeClr val="bg1"/>
                </a:solidFill>
              </a:rPr>
              <a:t/>
            </a:r>
            <a:br>
              <a:rPr lang="en-CA" sz="2800" dirty="0">
                <a:solidFill>
                  <a:schemeClr val="bg1"/>
                </a:solidFill>
              </a:rPr>
            </a:b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59582"/>
            <a:ext cx="9144000" cy="432048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Jonathan L.W. </a:t>
            </a:r>
            <a:r>
              <a:rPr lang="en-US" sz="2000" b="1" dirty="0" err="1" smtClean="0">
                <a:solidFill>
                  <a:schemeClr val="bg1"/>
                </a:solidFill>
              </a:rPr>
              <a:t>Ruppert</a:t>
            </a:r>
            <a:r>
              <a:rPr lang="en-US" sz="2000" dirty="0" smtClean="0">
                <a:solidFill>
                  <a:schemeClr val="bg1"/>
                </a:solidFill>
              </a:rPr>
              <a:t>, Laurent </a:t>
            </a:r>
            <a:r>
              <a:rPr lang="en-US" sz="2000" dirty="0" err="1" smtClean="0">
                <a:solidFill>
                  <a:schemeClr val="bg1"/>
                </a:solidFill>
              </a:rPr>
              <a:t>Vigliola</a:t>
            </a:r>
            <a:r>
              <a:rPr lang="en-US" sz="2000" dirty="0" smtClean="0">
                <a:solidFill>
                  <a:schemeClr val="bg1"/>
                </a:solidFill>
              </a:rPr>
              <a:t>, Marie-</a:t>
            </a:r>
            <a:r>
              <a:rPr lang="en-US" sz="2000" dirty="0" err="1" smtClean="0">
                <a:solidFill>
                  <a:schemeClr val="bg1"/>
                </a:solidFill>
              </a:rPr>
              <a:t>Josée</a:t>
            </a:r>
            <a:r>
              <a:rPr lang="en-US" sz="2000" dirty="0" smtClean="0">
                <a:solidFill>
                  <a:schemeClr val="bg1"/>
                </a:solidFill>
              </a:rPr>
              <a:t> Fortin and Mark G. </a:t>
            </a:r>
            <a:r>
              <a:rPr lang="en-US" sz="2000" dirty="0" err="1" smtClean="0">
                <a:solidFill>
                  <a:schemeClr val="bg1"/>
                </a:solidFill>
              </a:rPr>
              <a:t>Meekan</a:t>
            </a:r>
            <a:endParaRPr lang="en-CA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Box 6"/>
          <p:cNvSpPr txBox="1">
            <a:spLocks noChangeArrowheads="1"/>
          </p:cNvSpPr>
          <p:nvPr/>
        </p:nvSpPr>
        <p:spPr bwMode="auto">
          <a:xfrm>
            <a:off x="6364933" y="4794706"/>
            <a:ext cx="2815579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dirty="0" err="1"/>
              <a:t>Sandin</a:t>
            </a:r>
            <a:r>
              <a:rPr lang="en-CA" dirty="0"/>
              <a:t> et al. 2008 </a:t>
            </a:r>
            <a:r>
              <a:rPr lang="en-CA" i="1" dirty="0" err="1"/>
              <a:t>PLoS</a:t>
            </a:r>
            <a:r>
              <a:rPr lang="en-CA" i="1" dirty="0"/>
              <a:t> ONE</a:t>
            </a:r>
          </a:p>
        </p:txBody>
      </p:sp>
      <p:cxnSp>
        <p:nvCxnSpPr>
          <p:cNvPr id="10" name="Straight Arrow Connector 9"/>
          <p:cNvCxnSpPr>
            <a:stCxn id="16" idx="2"/>
            <a:endCxn id="27" idx="0"/>
          </p:cNvCxnSpPr>
          <p:nvPr/>
        </p:nvCxnSpPr>
        <p:spPr>
          <a:xfrm flipH="1">
            <a:off x="2001812" y="1838896"/>
            <a:ext cx="27809" cy="2101006"/>
          </a:xfrm>
          <a:prstGeom prst="straightConnector1">
            <a:avLst/>
          </a:prstGeom>
          <a:ln w="63500" cap="flat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351038" y="915566"/>
            <a:ext cx="135716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dirty="0" smtClean="0"/>
              <a:t>Low Human </a:t>
            </a:r>
            <a:endParaRPr lang="en-CA" dirty="0"/>
          </a:p>
          <a:p>
            <a:pPr algn="ctr"/>
            <a:r>
              <a:rPr lang="en-CA" dirty="0"/>
              <a:t>Population </a:t>
            </a:r>
          </a:p>
          <a:p>
            <a:pPr algn="ctr"/>
            <a:r>
              <a:rPr lang="en-CA" dirty="0"/>
              <a:t>Density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2866034" y="987574"/>
            <a:ext cx="3506166" cy="3888432"/>
            <a:chOff x="1065" y="890"/>
            <a:chExt cx="2254" cy="2994"/>
          </a:xfrm>
        </p:grpSpPr>
        <p:pic>
          <p:nvPicPr>
            <p:cNvPr id="19480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t="3561" r="51706" b="74889"/>
            <a:stretch>
              <a:fillRect/>
            </a:stretch>
          </p:blipFill>
          <p:spPr bwMode="auto">
            <a:xfrm>
              <a:off x="1066" y="890"/>
              <a:ext cx="2222" cy="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1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t="27960" r="51033" b="49155"/>
            <a:stretch>
              <a:fillRect/>
            </a:stretch>
          </p:blipFill>
          <p:spPr bwMode="auto">
            <a:xfrm>
              <a:off x="1066" y="1616"/>
              <a:ext cx="2253" cy="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2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t="53548" r="51685" b="24904"/>
            <a:stretch>
              <a:fillRect/>
            </a:stretch>
          </p:blipFill>
          <p:spPr bwMode="auto">
            <a:xfrm>
              <a:off x="1065" y="2387"/>
              <a:ext cx="2223" cy="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3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t="77768" r="52011"/>
            <a:stretch>
              <a:fillRect/>
            </a:stretch>
          </p:blipFill>
          <p:spPr bwMode="auto">
            <a:xfrm>
              <a:off x="1066" y="3135"/>
              <a:ext cx="2208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68" name="Text Box 27"/>
          <p:cNvSpPr txBox="1">
            <a:spLocks noChangeArrowheads="1"/>
          </p:cNvSpPr>
          <p:nvPr/>
        </p:nvSpPr>
        <p:spPr bwMode="auto">
          <a:xfrm>
            <a:off x="4680546" y="586190"/>
            <a:ext cx="14889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Benthic Cover</a:t>
            </a:r>
            <a:endParaRPr lang="en-US"/>
          </a:p>
        </p:txBody>
      </p:sp>
      <p:sp>
        <p:nvSpPr>
          <p:cNvPr id="19469" name="Text Box 28"/>
          <p:cNvSpPr txBox="1">
            <a:spLocks noChangeArrowheads="1"/>
          </p:cNvSpPr>
          <p:nvPr/>
        </p:nvSpPr>
        <p:spPr bwMode="auto">
          <a:xfrm>
            <a:off x="2843808" y="592144"/>
            <a:ext cx="16995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Fish Community</a:t>
            </a:r>
            <a:endParaRPr lang="en-US"/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251520" y="-128550"/>
            <a:ext cx="8892480" cy="857250"/>
          </a:xfrm>
        </p:spPr>
        <p:txBody>
          <a:bodyPr>
            <a:normAutofit/>
          </a:bodyPr>
          <a:lstStyle/>
          <a:p>
            <a:pPr algn="l"/>
            <a:r>
              <a:rPr lang="en-CA" sz="3200" b="1" dirty="0" smtClean="0"/>
              <a:t>Local Scale: Human demography and sharks</a:t>
            </a:r>
            <a:endParaRPr lang="en-CA" sz="3200" b="1" dirty="0"/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0" y="519523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301139" y="3939902"/>
            <a:ext cx="140134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dirty="0" smtClean="0"/>
              <a:t>High Human </a:t>
            </a:r>
            <a:endParaRPr lang="en-CA" dirty="0"/>
          </a:p>
          <a:p>
            <a:pPr algn="ctr"/>
            <a:r>
              <a:rPr lang="en-CA" dirty="0"/>
              <a:t>Population </a:t>
            </a:r>
          </a:p>
          <a:p>
            <a:pPr algn="ctr"/>
            <a:r>
              <a:rPr lang="en-CA" dirty="0"/>
              <a:t>Density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5766" y="1061323"/>
            <a:ext cx="1193866" cy="3598659"/>
            <a:chOff x="65766" y="1061323"/>
            <a:chExt cx="1193866" cy="3598659"/>
          </a:xfrm>
        </p:grpSpPr>
        <p:cxnSp>
          <p:nvCxnSpPr>
            <p:cNvPr id="15" name="Straight Arrow Connector 14"/>
            <p:cNvCxnSpPr>
              <a:stCxn id="18" idx="0"/>
              <a:endCxn id="17" idx="2"/>
            </p:cNvCxnSpPr>
            <p:nvPr/>
          </p:nvCxnSpPr>
          <p:spPr>
            <a:xfrm flipV="1">
              <a:off x="637750" y="1707654"/>
              <a:ext cx="27809" cy="2305997"/>
            </a:xfrm>
            <a:prstGeom prst="straightConnector1">
              <a:avLst/>
            </a:prstGeom>
            <a:ln w="63500" cap="flat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71485" y="1061323"/>
              <a:ext cx="118814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CA" dirty="0" smtClean="0"/>
                <a:t>High Shark</a:t>
              </a:r>
            </a:p>
            <a:p>
              <a:pPr algn="ctr"/>
              <a:r>
                <a:rPr lang="en-CA" dirty="0" smtClean="0"/>
                <a:t>Biomass</a:t>
              </a:r>
              <a:endParaRPr lang="en-CA" dirty="0"/>
            </a:p>
          </p:txBody>
        </p:sp>
        <p:sp>
          <p:nvSpPr>
            <p:cNvPr id="18" name="TextBox 17"/>
            <p:cNvSpPr txBox="1">
              <a:spLocks noChangeArrowheads="1"/>
            </p:cNvSpPr>
            <p:nvPr/>
          </p:nvSpPr>
          <p:spPr bwMode="auto">
            <a:xfrm>
              <a:off x="65766" y="4013651"/>
              <a:ext cx="114396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CA" dirty="0" smtClean="0"/>
                <a:t>Low Shark</a:t>
              </a:r>
            </a:p>
            <a:p>
              <a:pPr algn="ctr"/>
              <a:r>
                <a:rPr lang="en-CA" dirty="0" smtClean="0"/>
                <a:t>Biomass</a:t>
              </a:r>
              <a:endParaRPr lang="en-CA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57150"/>
            <a:ext cx="9144000" cy="857250"/>
          </a:xfrm>
        </p:spPr>
        <p:txBody>
          <a:bodyPr>
            <a:normAutofit/>
          </a:bodyPr>
          <a:lstStyle/>
          <a:p>
            <a:pPr marL="1009650" lvl="1" indent="-609600">
              <a:lnSpc>
                <a:spcPct val="90000"/>
              </a:lnSpc>
            </a:pPr>
            <a:r>
              <a:rPr lang="en-US" sz="3200" b="1" dirty="0" smtClean="0">
                <a:latin typeface="+mj-lt"/>
              </a:rPr>
              <a:t>Broad Scale: A </a:t>
            </a:r>
            <a:r>
              <a:rPr lang="en-US" sz="3200" b="1" dirty="0">
                <a:latin typeface="+mj-lt"/>
              </a:rPr>
              <a:t>N</a:t>
            </a:r>
            <a:r>
              <a:rPr lang="en-US" sz="3200" b="1" dirty="0" smtClean="0">
                <a:latin typeface="+mj-lt"/>
              </a:rPr>
              <a:t>egative Relationship</a:t>
            </a: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463738"/>
            <a:ext cx="7920880" cy="229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699542"/>
            <a:ext cx="813690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14930" y="2355726"/>
            <a:ext cx="2300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u="sng" dirty="0" smtClean="0"/>
              <a:t>Inverse Power Models</a:t>
            </a:r>
            <a:endParaRPr lang="en-CA" b="1" u="sng" dirty="0"/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0" y="573528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427734"/>
            <a:ext cx="7920880" cy="260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57150"/>
            <a:ext cx="9144000" cy="857250"/>
          </a:xfrm>
        </p:spPr>
        <p:txBody>
          <a:bodyPr>
            <a:normAutofit/>
          </a:bodyPr>
          <a:lstStyle/>
          <a:p>
            <a:pPr marL="1009650" lvl="1" indent="-609600">
              <a:lnSpc>
                <a:spcPct val="90000"/>
              </a:lnSpc>
            </a:pPr>
            <a:r>
              <a:rPr lang="en-CA" sz="3200" b="1" dirty="0" smtClean="0">
                <a:latin typeface="+mj-lt"/>
              </a:rPr>
              <a:t>Remote Reefs &amp; Marine Protected Areas</a:t>
            </a:r>
            <a:endParaRPr lang="en-US" sz="3200" b="1" dirty="0" smtClean="0">
              <a:latin typeface="+mj-lt"/>
            </a:endParaRP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0" y="573528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pic>
        <p:nvPicPr>
          <p:cNvPr id="2050" name="Picture 2" descr="C:\Users\Jonathan\Dropbox\ICRS\Palau.jpg"/>
          <p:cNvPicPr>
            <a:picLocks noChangeAspect="1" noChangeArrowheads="1"/>
          </p:cNvPicPr>
          <p:nvPr/>
        </p:nvPicPr>
        <p:blipFill>
          <a:blip r:embed="rId4" cstate="print"/>
          <a:srcRect t="20628" b="17880"/>
          <a:stretch>
            <a:fillRect/>
          </a:stretch>
        </p:blipFill>
        <p:spPr bwMode="auto">
          <a:xfrm>
            <a:off x="1547664" y="997653"/>
            <a:ext cx="5976664" cy="3734337"/>
          </a:xfrm>
          <a:prstGeom prst="rect">
            <a:avLst/>
          </a:prstGeom>
          <a:noFill/>
        </p:spPr>
      </p:pic>
      <p:cxnSp>
        <p:nvCxnSpPr>
          <p:cNvPr id="10" name="Straight Arrow Connector 9"/>
          <p:cNvCxnSpPr/>
          <p:nvPr/>
        </p:nvCxnSpPr>
        <p:spPr>
          <a:xfrm flipV="1">
            <a:off x="6151038" y="1375695"/>
            <a:ext cx="720080" cy="54006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788024" y="2455815"/>
            <a:ext cx="720080" cy="54006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191864" y="1267683"/>
            <a:ext cx="887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solidFill>
                  <a:schemeClr val="bg1"/>
                </a:solidFill>
              </a:rPr>
              <a:t>Palau</a:t>
            </a:r>
            <a:endParaRPr lang="en-CA" sz="2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5856" y="2325591"/>
            <a:ext cx="1491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err="1" smtClean="0">
                <a:solidFill>
                  <a:schemeClr val="bg1"/>
                </a:solidFill>
              </a:rPr>
              <a:t>Pulo</a:t>
            </a:r>
            <a:r>
              <a:rPr lang="en-CA" sz="2400" b="1" dirty="0" smtClean="0">
                <a:solidFill>
                  <a:schemeClr val="bg1"/>
                </a:solidFill>
              </a:rPr>
              <a:t> Anna</a:t>
            </a:r>
            <a:endParaRPr lang="en-CA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90798" y="3945771"/>
            <a:ext cx="1433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solidFill>
                  <a:schemeClr val="bg1"/>
                </a:solidFill>
              </a:rPr>
              <a:t>Indonesia</a:t>
            </a:r>
            <a:endParaRPr lang="en-CA" sz="24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35697" y="1191465"/>
            <a:ext cx="1588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solidFill>
                  <a:schemeClr val="bg1"/>
                </a:solidFill>
              </a:rPr>
              <a:t>Philippines</a:t>
            </a:r>
            <a:endParaRPr lang="en-CA" sz="2400" b="1" dirty="0">
              <a:solidFill>
                <a:schemeClr val="bg1"/>
              </a:solidFill>
            </a:endParaRPr>
          </a:p>
        </p:txBody>
      </p:sp>
      <p:pic>
        <p:nvPicPr>
          <p:cNvPr id="16" name="ICRS_FinalHD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788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57150"/>
            <a:ext cx="8229600" cy="857250"/>
          </a:xfrm>
        </p:spPr>
        <p:txBody>
          <a:bodyPr/>
          <a:lstStyle/>
          <a:p>
            <a:pPr algn="l" eaLnBrk="1" hangingPunct="1"/>
            <a:r>
              <a:rPr lang="en-CA" sz="3200" b="1" i="1" dirty="0" smtClean="0"/>
              <a:t>Objectives</a:t>
            </a:r>
            <a:endParaRPr lang="en-US" sz="3200" b="1" dirty="0" smtClean="0"/>
          </a:p>
        </p:txBody>
      </p:sp>
      <p:sp>
        <p:nvSpPr>
          <p:cNvPr id="38916" name="Rectangle 3"/>
          <p:cNvSpPr txBox="1">
            <a:spLocks noChangeArrowheads="1"/>
          </p:cNvSpPr>
          <p:nvPr/>
        </p:nvSpPr>
        <p:spPr bwMode="auto">
          <a:xfrm>
            <a:off x="457201" y="800100"/>
            <a:ext cx="804386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en-US" sz="2200" dirty="0">
              <a:latin typeface="+mn-lt"/>
              <a:cs typeface="Arial" charset="0"/>
            </a:endParaRPr>
          </a:p>
        </p:txBody>
      </p:sp>
      <p:sp>
        <p:nvSpPr>
          <p:cNvPr id="31748" name="Rectangle 6"/>
          <p:cNvSpPr>
            <a:spLocks noChangeArrowheads="1"/>
          </p:cNvSpPr>
          <p:nvPr/>
        </p:nvSpPr>
        <p:spPr bwMode="auto">
          <a:xfrm>
            <a:off x="0" y="579835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79512" y="681540"/>
            <a:ext cx="8712968" cy="239426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514350" lvl="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 smtClean="0"/>
              <a:t>What factors are important to the distribution of reef sharks throughout  the Pacific?</a:t>
            </a:r>
          </a:p>
          <a:p>
            <a:pPr marL="514350" lvl="0" indent="-514350">
              <a:spcBef>
                <a:spcPct val="20000"/>
              </a:spcBef>
              <a:buFont typeface="+mj-lt"/>
              <a:buAutoNum type="arabicPeriod"/>
              <a:defRPr/>
            </a:pPr>
            <a:endParaRPr lang="en-US" sz="1400" dirty="0" smtClean="0"/>
          </a:p>
          <a:p>
            <a:pPr marL="514350" lvl="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 smtClean="0"/>
              <a:t>How does space influence these relationships? </a:t>
            </a:r>
          </a:p>
          <a:p>
            <a:pPr marL="514350" lvl="0" indent="-514350">
              <a:spcBef>
                <a:spcPct val="20000"/>
              </a:spcBef>
              <a:buFont typeface="+mj-lt"/>
              <a:buAutoNum type="arabicPeriod"/>
              <a:defRPr/>
            </a:pPr>
            <a:endParaRPr lang="en-US" sz="1400" dirty="0" smtClean="0"/>
          </a:p>
          <a:p>
            <a:pPr marL="514350" lvl="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 smtClean="0"/>
              <a:t>How does the significance and strength of these interactions impact fish communities?</a:t>
            </a:r>
          </a:p>
        </p:txBody>
      </p:sp>
      <p:pic>
        <p:nvPicPr>
          <p:cNvPr id="6" name="Picture 2" descr="http://www.scientificillustrator.com/art/fish/coral-reef.jpg"/>
          <p:cNvPicPr>
            <a:picLocks noChangeAspect="1" noChangeArrowheads="1"/>
          </p:cNvPicPr>
          <p:nvPr/>
        </p:nvPicPr>
        <p:blipFill>
          <a:blip r:embed="rId3" cstate="print"/>
          <a:srcRect t="31461" r="2240"/>
          <a:stretch>
            <a:fillRect/>
          </a:stretch>
        </p:blipFill>
        <p:spPr bwMode="auto">
          <a:xfrm>
            <a:off x="0" y="3045326"/>
            <a:ext cx="9144000" cy="209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57150"/>
            <a:ext cx="8229600" cy="85725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CA" sz="3200" b="1" dirty="0" smtClean="0"/>
              <a:t>Underwater Visual Surveys</a:t>
            </a:r>
            <a:endParaRPr lang="en-US" sz="3200" b="1" dirty="0" smtClean="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0" y="685800"/>
            <a:ext cx="9144000" cy="4457700"/>
            <a:chOff x="0" y="576"/>
            <a:chExt cx="5760" cy="3744"/>
          </a:xfrm>
        </p:grpSpPr>
        <p:pic>
          <p:nvPicPr>
            <p:cNvPr id="14344" name="Picture 7" descr="Sample_Sites2"/>
            <p:cNvPicPr>
              <a:picLocks noChangeAspect="1" noChangeArrowheads="1"/>
            </p:cNvPicPr>
            <p:nvPr/>
          </p:nvPicPr>
          <p:blipFill>
            <a:blip r:embed="rId3" cstate="print"/>
            <a:srcRect l="33333" t="12746" r="33334" b="10785"/>
            <a:stretch>
              <a:fillRect/>
            </a:stretch>
          </p:blipFill>
          <p:spPr bwMode="auto">
            <a:xfrm>
              <a:off x="3648" y="576"/>
              <a:ext cx="2112" cy="3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5" name="Picture 6" descr="Sample_Sites"/>
            <p:cNvPicPr>
              <a:picLocks noChangeAspect="1" noChangeArrowheads="1"/>
            </p:cNvPicPr>
            <p:nvPr/>
          </p:nvPicPr>
          <p:blipFill>
            <a:blip r:embed="rId4" cstate="print"/>
            <a:srcRect l="27272" t="12738" r="14496" b="10793"/>
            <a:stretch>
              <a:fillRect/>
            </a:stretch>
          </p:blipFill>
          <p:spPr bwMode="auto">
            <a:xfrm>
              <a:off x="0" y="576"/>
              <a:ext cx="3689" cy="3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Box 9"/>
          <p:cNvSpPr txBox="1"/>
          <p:nvPr/>
        </p:nvSpPr>
        <p:spPr>
          <a:xfrm>
            <a:off x="2123728" y="1173981"/>
            <a:ext cx="1566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>
                <a:solidFill>
                  <a:schemeClr val="bg1"/>
                </a:solidFill>
              </a:rPr>
              <a:t>Micronesia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46592" y="2283718"/>
            <a:ext cx="1473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>
                <a:solidFill>
                  <a:schemeClr val="bg1"/>
                </a:solidFill>
              </a:rPr>
              <a:t>Melanesia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05214" y="1851670"/>
            <a:ext cx="1363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>
                <a:solidFill>
                  <a:schemeClr val="bg1"/>
                </a:solidFill>
              </a:rPr>
              <a:t>Polynesia</a:t>
            </a:r>
            <a:endParaRPr lang="en-CA" sz="2400" dirty="0">
              <a:solidFill>
                <a:schemeClr val="bg1"/>
              </a:solidFill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84000"/>
            <a:ext cx="9144000" cy="4500000"/>
            <a:chOff x="0" y="576"/>
            <a:chExt cx="5760" cy="3744"/>
          </a:xfrm>
        </p:grpSpPr>
        <p:pic>
          <p:nvPicPr>
            <p:cNvPr id="14342" name="Picture 12" descr="Sample_Sites2"/>
            <p:cNvPicPr>
              <a:picLocks noChangeAspect="1" noChangeArrowheads="1"/>
            </p:cNvPicPr>
            <p:nvPr/>
          </p:nvPicPr>
          <p:blipFill>
            <a:blip r:embed="rId3" cstate="print">
              <a:lum bright="30000" contrast="-70000"/>
            </a:blip>
            <a:srcRect l="33333" t="12746" r="33334" b="10785"/>
            <a:stretch>
              <a:fillRect/>
            </a:stretch>
          </p:blipFill>
          <p:spPr bwMode="auto">
            <a:xfrm>
              <a:off x="3648" y="576"/>
              <a:ext cx="2112" cy="3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3" name="Picture 13" descr="Sample_Sites"/>
            <p:cNvPicPr>
              <a:picLocks noChangeAspect="1" noChangeArrowheads="1"/>
            </p:cNvPicPr>
            <p:nvPr/>
          </p:nvPicPr>
          <p:blipFill>
            <a:blip r:embed="rId4" cstate="print">
              <a:lum bright="30000" contrast="-70000"/>
            </a:blip>
            <a:srcRect l="27272" t="12738" r="14496" b="10793"/>
            <a:stretch>
              <a:fillRect/>
            </a:stretch>
          </p:blipFill>
          <p:spPr bwMode="auto">
            <a:xfrm>
              <a:off x="0" y="576"/>
              <a:ext cx="3689" cy="3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388" name="Rectangle 3"/>
          <p:cNvSpPr txBox="1">
            <a:spLocks noChangeArrowheads="1"/>
          </p:cNvSpPr>
          <p:nvPr/>
        </p:nvSpPr>
        <p:spPr bwMode="auto">
          <a:xfrm>
            <a:off x="533400" y="864096"/>
            <a:ext cx="80772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en-US" sz="2200" dirty="0" smtClean="0">
              <a:latin typeface="Calibri" pitchFamily="34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200" dirty="0" smtClean="0">
                <a:latin typeface="Calibri" pitchFamily="34" charset="0"/>
                <a:cs typeface="Arial" charset="0"/>
              </a:rPr>
              <a:t>Fish </a:t>
            </a:r>
            <a:r>
              <a:rPr lang="en-US" sz="2200" dirty="0">
                <a:latin typeface="Calibri" pitchFamily="34" charset="0"/>
                <a:cs typeface="Arial" charset="0"/>
              </a:rPr>
              <a:t>abundance </a:t>
            </a:r>
            <a:r>
              <a:rPr lang="en-US" sz="2200" dirty="0" smtClean="0">
                <a:latin typeface="Calibri" pitchFamily="34" charset="0"/>
                <a:cs typeface="Arial" charset="0"/>
              </a:rPr>
              <a:t>counts and benthic surveys conducted from 2002 - 2007</a:t>
            </a:r>
            <a:endParaRPr lang="en-US" sz="2200" dirty="0">
              <a:latin typeface="Calibri" pitchFamily="34" charset="0"/>
              <a:cs typeface="Arial" charset="0"/>
            </a:endParaRPr>
          </a:p>
          <a:p>
            <a:pPr marL="742950" lvl="1" indent="-28575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200" dirty="0" smtClean="0">
                <a:latin typeface="Calibri" pitchFamily="34" charset="0"/>
                <a:cs typeface="Arial" charset="0"/>
              </a:rPr>
              <a:t>Standardized 50m transects</a:t>
            </a:r>
          </a:p>
          <a:p>
            <a:pPr marL="742950" lvl="1" indent="-28575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200" dirty="0" smtClean="0">
                <a:latin typeface="Calibri" pitchFamily="34" charset="0"/>
                <a:cs typeface="Arial" charset="0"/>
              </a:rPr>
              <a:t>Distance based sampling (optimized transect width)</a:t>
            </a:r>
          </a:p>
          <a:p>
            <a:pPr marL="742950" lvl="1" indent="-28575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200" dirty="0" smtClean="0">
                <a:latin typeface="Calibri" pitchFamily="34" charset="0"/>
                <a:cs typeface="Arial" charset="0"/>
              </a:rPr>
              <a:t>63 </a:t>
            </a:r>
            <a:r>
              <a:rPr lang="en-US" sz="2200" dirty="0">
                <a:latin typeface="Calibri" pitchFamily="34" charset="0"/>
                <a:cs typeface="Arial" charset="0"/>
              </a:rPr>
              <a:t>communities across 17 </a:t>
            </a:r>
            <a:r>
              <a:rPr lang="en-US" sz="2200" dirty="0" smtClean="0">
                <a:latin typeface="Calibri" pitchFamily="34" charset="0"/>
                <a:cs typeface="Arial" charset="0"/>
              </a:rPr>
              <a:t>countries</a:t>
            </a:r>
            <a:r>
              <a:rPr lang="en-US" sz="2200" dirty="0">
                <a:latin typeface="Calibri" pitchFamily="34" charset="0"/>
                <a:cs typeface="Arial" charset="0"/>
              </a:rPr>
              <a:t> </a:t>
            </a:r>
            <a:r>
              <a:rPr lang="en-US" sz="2200" dirty="0" smtClean="0">
                <a:latin typeface="Calibri" pitchFamily="34" charset="0"/>
                <a:cs typeface="Arial" charset="0"/>
              </a:rPr>
              <a:t>(</a:t>
            </a:r>
            <a:r>
              <a:rPr lang="en-US" sz="2200" i="1" dirty="0" smtClean="0">
                <a:latin typeface="Calibri" pitchFamily="34" charset="0"/>
                <a:cs typeface="Arial" charset="0"/>
              </a:rPr>
              <a:t>n</a:t>
            </a:r>
            <a:r>
              <a:rPr lang="en-US" sz="2200" dirty="0" smtClean="0">
                <a:latin typeface="Calibri" pitchFamily="34" charset="0"/>
                <a:cs typeface="Arial" charset="0"/>
              </a:rPr>
              <a:t> = 646)</a:t>
            </a:r>
            <a:endParaRPr lang="en-US" sz="2200" dirty="0">
              <a:latin typeface="Calibri" pitchFamily="34" charset="0"/>
              <a:cs typeface="Arial" charset="0"/>
            </a:endParaRPr>
          </a:p>
          <a:p>
            <a:pPr marL="742950" lvl="1" indent="-28575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200" dirty="0" smtClean="0">
                <a:latin typeface="Calibri" pitchFamily="34" charset="0"/>
                <a:cs typeface="Arial" charset="0"/>
              </a:rPr>
              <a:t>Outer reef slopes</a:t>
            </a:r>
            <a:endParaRPr lang="en-US" sz="2200" dirty="0">
              <a:latin typeface="Calibri" pitchFamily="34" charset="0"/>
              <a:cs typeface="Arial" charset="0"/>
            </a:endParaRPr>
          </a:p>
          <a:p>
            <a:pPr marL="742950" lvl="1" indent="-28575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200" dirty="0">
                <a:latin typeface="Calibri" pitchFamily="34" charset="0"/>
                <a:cs typeface="Arial" charset="0"/>
              </a:rPr>
              <a:t>20 families identified to species </a:t>
            </a:r>
            <a:r>
              <a:rPr lang="en-US" sz="2200" dirty="0" smtClean="0">
                <a:latin typeface="Calibri" pitchFamily="34" charset="0"/>
                <a:cs typeface="Arial" charset="0"/>
              </a:rPr>
              <a:t>level (mostly targeted species)</a:t>
            </a:r>
          </a:p>
          <a:p>
            <a:pPr marL="742950" lvl="1" indent="-28575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200" dirty="0" smtClean="0">
                <a:latin typeface="Calibri" pitchFamily="34" charset="0"/>
                <a:cs typeface="Arial" charset="0"/>
              </a:rPr>
              <a:t>3 </a:t>
            </a:r>
            <a:r>
              <a:rPr lang="en-US" sz="2200" dirty="0" err="1" smtClean="0">
                <a:latin typeface="Calibri" pitchFamily="34" charset="0"/>
                <a:cs typeface="Arial" charset="0"/>
              </a:rPr>
              <a:t>Trophic</a:t>
            </a:r>
            <a:r>
              <a:rPr lang="en-US" sz="2200" dirty="0" smtClean="0">
                <a:latin typeface="Calibri" pitchFamily="34" charset="0"/>
                <a:cs typeface="Arial" charset="0"/>
              </a:rPr>
              <a:t> groups (Sharks, Carnivores, and Herbivores)</a:t>
            </a:r>
            <a:endParaRPr lang="en-US" sz="2200" dirty="0">
              <a:latin typeface="Calibri" pitchFamily="34" charset="0"/>
              <a:cs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  <a:defRPr/>
            </a:pPr>
            <a:endParaRPr lang="en-US" sz="2200" dirty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74544"/>
            <a:ext cx="8229600" cy="85725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CA" sz="3200" b="1" dirty="0" smtClean="0"/>
              <a:t>Reef Shark Abundance Counts (7 species)</a:t>
            </a:r>
            <a:endParaRPr lang="en-US" sz="3200" b="1" dirty="0" smtClean="0"/>
          </a:p>
        </p:txBody>
      </p:sp>
      <p:pic>
        <p:nvPicPr>
          <p:cNvPr id="1026" name="Picture 2" descr="C:\Users\Jonathan\Dropbox\ICRS\PacificReefShark_Abundance.jpg"/>
          <p:cNvPicPr>
            <a:picLocks noChangeAspect="1" noChangeArrowheads="1"/>
          </p:cNvPicPr>
          <p:nvPr/>
        </p:nvPicPr>
        <p:blipFill>
          <a:blip r:embed="rId3" cstate="print"/>
          <a:srcRect t="32529" b="28839"/>
          <a:stretch>
            <a:fillRect/>
          </a:stretch>
        </p:blipFill>
        <p:spPr bwMode="auto">
          <a:xfrm>
            <a:off x="-1" y="627534"/>
            <a:ext cx="9292165" cy="4515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57150"/>
            <a:ext cx="9144000" cy="85725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CA" sz="3200" b="1" dirty="0" smtClean="0"/>
              <a:t>Important Variables: Boosted Regression Trees (BRT)</a:t>
            </a:r>
            <a:endParaRPr lang="en-US" sz="3200" b="1" dirty="0" smtClean="0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579835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2283718"/>
            <a:ext cx="8640960" cy="2664296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457200" lvl="0" indent="-4572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Construct a series of constrained trees until the model error is minimized</a:t>
            </a:r>
          </a:p>
          <a:p>
            <a:pPr marL="457200" lvl="0" indent="-4572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Logistic or classification models</a:t>
            </a:r>
          </a:p>
          <a:p>
            <a:pPr marL="457200" lvl="0" indent="-4572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4 models (</a:t>
            </a:r>
            <a:r>
              <a:rPr lang="en-US" sz="2400" b="1" dirty="0" smtClean="0"/>
              <a:t>grey</a:t>
            </a:r>
            <a:r>
              <a:rPr lang="en-US" sz="2400" dirty="0" smtClean="0"/>
              <a:t>, </a:t>
            </a:r>
            <a:r>
              <a:rPr lang="en-US" sz="2400" b="1" dirty="0" err="1" smtClean="0"/>
              <a:t>blacktip</a:t>
            </a:r>
            <a:r>
              <a:rPr lang="en-US" sz="2400" dirty="0" smtClean="0"/>
              <a:t>, </a:t>
            </a:r>
            <a:r>
              <a:rPr lang="en-US" sz="2400" b="1" dirty="0" err="1" smtClean="0"/>
              <a:t>whitetip</a:t>
            </a:r>
            <a:r>
              <a:rPr lang="en-US" sz="2400" dirty="0" smtClean="0"/>
              <a:t> and </a:t>
            </a:r>
            <a:r>
              <a:rPr lang="en-US" sz="2400" b="1" dirty="0" smtClean="0"/>
              <a:t>all reef</a:t>
            </a:r>
            <a:r>
              <a:rPr lang="en-US" sz="2400" dirty="0" smtClean="0"/>
              <a:t> sharks)</a:t>
            </a:r>
          </a:p>
          <a:p>
            <a:pPr marL="457200" lvl="0" indent="-4572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Determines relative influence of variables</a:t>
            </a:r>
          </a:p>
          <a:p>
            <a:pPr marL="457200" lvl="0" indent="-457200">
              <a:spcBef>
                <a:spcPct val="20000"/>
              </a:spcBef>
              <a:defRPr/>
            </a:pPr>
            <a:endParaRPr lang="en-US" sz="24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b="1" dirty="0" smtClean="0">
                <a:latin typeface="Calibri" pitchFamily="34" charset="0"/>
                <a:cs typeface="Arial" charset="0"/>
              </a:rPr>
              <a:t>Habitat Variables </a:t>
            </a:r>
            <a:r>
              <a:rPr lang="en-US" sz="2400" dirty="0" smtClean="0">
                <a:latin typeface="Calibri" pitchFamily="34" charset="0"/>
                <a:cs typeface="Arial" charset="0"/>
              </a:rPr>
              <a:t>(reef type, current strength, slope, island type, depth, visibility and complexity)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b="1" dirty="0" smtClean="0">
                <a:latin typeface="Calibri" pitchFamily="34" charset="0"/>
                <a:cs typeface="Arial" charset="0"/>
              </a:rPr>
              <a:t>Benthic Variables </a:t>
            </a:r>
            <a:r>
              <a:rPr lang="en-US" sz="2400" dirty="0" smtClean="0">
                <a:latin typeface="Calibri" pitchFamily="34" charset="0"/>
                <a:cs typeface="Arial" charset="0"/>
              </a:rPr>
              <a:t>(coral, turf and macro algae cover)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b="1" dirty="0" smtClean="0">
                <a:latin typeface="Calibri" pitchFamily="34" charset="0"/>
                <a:cs typeface="Arial" charset="0"/>
              </a:rPr>
              <a:t>Human Demographic Variables </a:t>
            </a:r>
            <a:r>
              <a:rPr lang="en-US" sz="2400" dirty="0" smtClean="0">
                <a:latin typeface="Calibri" pitchFamily="34" charset="0"/>
                <a:cs typeface="Arial" charset="0"/>
              </a:rPr>
              <a:t>(distance to population center and number of people within 20 km)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t="1208" r="9655" b="2180"/>
          <a:stretch>
            <a:fillRect/>
          </a:stretch>
        </p:blipFill>
        <p:spPr bwMode="auto">
          <a:xfrm>
            <a:off x="467544" y="771550"/>
            <a:ext cx="148786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t="1208" r="9655" b="2180"/>
          <a:stretch>
            <a:fillRect/>
          </a:stretch>
        </p:blipFill>
        <p:spPr bwMode="auto">
          <a:xfrm>
            <a:off x="2411760" y="771550"/>
            <a:ext cx="148786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t="1208" r="9655" b="2180"/>
          <a:stretch>
            <a:fillRect/>
          </a:stretch>
        </p:blipFill>
        <p:spPr bwMode="auto">
          <a:xfrm>
            <a:off x="4355976" y="771550"/>
            <a:ext cx="148786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t="1208" r="9655" b="2180"/>
          <a:stretch>
            <a:fillRect/>
          </a:stretch>
        </p:blipFill>
        <p:spPr bwMode="auto">
          <a:xfrm>
            <a:off x="6300192" y="771550"/>
            <a:ext cx="148786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051720" y="12035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+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3983886" y="12035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+</a:t>
            </a:r>
            <a:endParaRPr lang="en-CA" dirty="0"/>
          </a:p>
        </p:txBody>
      </p:sp>
      <p:sp>
        <p:nvSpPr>
          <p:cNvPr id="12" name="TextBox 11"/>
          <p:cNvSpPr txBox="1"/>
          <p:nvPr/>
        </p:nvSpPr>
        <p:spPr>
          <a:xfrm>
            <a:off x="5928102" y="12035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+</a:t>
            </a:r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>
            <a:off x="7800310" y="12035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+</a:t>
            </a:r>
            <a:endParaRPr lang="en-CA" dirty="0"/>
          </a:p>
        </p:txBody>
      </p:sp>
      <p:sp>
        <p:nvSpPr>
          <p:cNvPr id="14" name="TextBox 13"/>
          <p:cNvSpPr txBox="1"/>
          <p:nvPr/>
        </p:nvSpPr>
        <p:spPr>
          <a:xfrm>
            <a:off x="8117068" y="1698362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…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6511" y="693541"/>
            <a:ext cx="2165792" cy="2310257"/>
            <a:chOff x="0" y="1628800"/>
            <a:chExt cx="2339752" cy="2520280"/>
          </a:xfrm>
        </p:grpSpPr>
        <p:pic>
          <p:nvPicPr>
            <p:cNvPr id="4100" name="Picture 4" descr="Carcharhinus amblyrhynchos"/>
            <p:cNvPicPr>
              <a:picLocks noChangeAspect="1" noChangeArrowheads="1"/>
            </p:cNvPicPr>
            <p:nvPr/>
          </p:nvPicPr>
          <p:blipFill>
            <a:blip r:embed="rId3" cstate="print">
              <a:lum bright="10000"/>
            </a:blip>
            <a:srcRect t="12310" b="38448"/>
            <a:stretch>
              <a:fillRect/>
            </a:stretch>
          </p:blipFill>
          <p:spPr bwMode="auto">
            <a:xfrm>
              <a:off x="0" y="1628800"/>
              <a:ext cx="2339752" cy="864096"/>
            </a:xfrm>
            <a:prstGeom prst="rect">
              <a:avLst/>
            </a:prstGeom>
            <a:noFill/>
          </p:spPr>
        </p:pic>
        <p:pic>
          <p:nvPicPr>
            <p:cNvPr id="4102" name="Picture 6" descr="Carcharhinus melanopterus"/>
            <p:cNvPicPr>
              <a:picLocks noChangeAspect="1" noChangeArrowheads="1"/>
            </p:cNvPicPr>
            <p:nvPr/>
          </p:nvPicPr>
          <p:blipFill>
            <a:blip r:embed="rId4" cstate="print">
              <a:lum bright="10000"/>
            </a:blip>
            <a:srcRect t="12310" b="38448"/>
            <a:stretch>
              <a:fillRect/>
            </a:stretch>
          </p:blipFill>
          <p:spPr bwMode="auto">
            <a:xfrm>
              <a:off x="0" y="2492896"/>
              <a:ext cx="2339750" cy="864096"/>
            </a:xfrm>
            <a:prstGeom prst="rect">
              <a:avLst/>
            </a:prstGeom>
            <a:noFill/>
          </p:spPr>
        </p:pic>
        <p:pic>
          <p:nvPicPr>
            <p:cNvPr id="4104" name="Picture 8" descr="Triaenodon obesus"/>
            <p:cNvPicPr>
              <a:picLocks noChangeAspect="1" noChangeArrowheads="1"/>
            </p:cNvPicPr>
            <p:nvPr/>
          </p:nvPicPr>
          <p:blipFill>
            <a:blip r:embed="rId5" cstate="print">
              <a:lum bright="10000"/>
            </a:blip>
            <a:srcRect t="20517" b="34345"/>
            <a:stretch>
              <a:fillRect/>
            </a:stretch>
          </p:blipFill>
          <p:spPr bwMode="auto">
            <a:xfrm>
              <a:off x="0" y="3356992"/>
              <a:ext cx="2339751" cy="792088"/>
            </a:xfrm>
            <a:prstGeom prst="rect">
              <a:avLst/>
            </a:prstGeom>
            <a:noFill/>
          </p:spPr>
        </p:pic>
      </p:grp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57150"/>
            <a:ext cx="8229600" cy="85725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3200" b="1" dirty="0" smtClean="0"/>
              <a:t>Influential Variables for Shark Distribution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579835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pic>
        <p:nvPicPr>
          <p:cNvPr id="12" name="Picture 6" descr="Carcharhinus melanopterus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 t="12310" b="38448"/>
          <a:stretch>
            <a:fillRect/>
          </a:stretch>
        </p:blipFill>
        <p:spPr bwMode="auto">
          <a:xfrm>
            <a:off x="2412777" y="1293608"/>
            <a:ext cx="2315053" cy="792088"/>
          </a:xfrm>
          <a:prstGeom prst="rect">
            <a:avLst/>
          </a:prstGeom>
          <a:noFill/>
        </p:spPr>
      </p:pic>
      <p:pic>
        <p:nvPicPr>
          <p:cNvPr id="13" name="Picture 8" descr="Triaenodon obesus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 t="20517" b="34345"/>
          <a:stretch>
            <a:fillRect/>
          </a:stretch>
        </p:blipFill>
        <p:spPr bwMode="auto">
          <a:xfrm>
            <a:off x="4645026" y="1359615"/>
            <a:ext cx="2315056" cy="726081"/>
          </a:xfrm>
          <a:prstGeom prst="rect">
            <a:avLst/>
          </a:prstGeom>
          <a:noFill/>
        </p:spPr>
      </p:pic>
      <p:pic>
        <p:nvPicPr>
          <p:cNvPr id="14" name="Picture 4" descr="Carcharhinus amblyrhynchos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t="12310" b="38448"/>
          <a:stretch>
            <a:fillRect/>
          </a:stretch>
        </p:blipFill>
        <p:spPr bwMode="auto">
          <a:xfrm>
            <a:off x="6840759" y="1347614"/>
            <a:ext cx="2315057" cy="792088"/>
          </a:xfrm>
          <a:prstGeom prst="rect">
            <a:avLst/>
          </a:prstGeom>
          <a:noFill/>
        </p:spPr>
      </p:pic>
      <p:grpSp>
        <p:nvGrpSpPr>
          <p:cNvPr id="29" name="Group 28"/>
          <p:cNvGrpSpPr/>
          <p:nvPr/>
        </p:nvGrpSpPr>
        <p:grpSpPr>
          <a:xfrm>
            <a:off x="1835696" y="1995686"/>
            <a:ext cx="3672408" cy="3147814"/>
            <a:chOff x="1835696" y="2660915"/>
            <a:chExt cx="3672408" cy="4197085"/>
          </a:xfrm>
        </p:grpSpPr>
        <p:sp>
          <p:nvSpPr>
            <p:cNvPr id="15" name="TextBox 14"/>
            <p:cNvSpPr txBox="1"/>
            <p:nvPr/>
          </p:nvSpPr>
          <p:spPr>
            <a:xfrm>
              <a:off x="1835696" y="3780235"/>
              <a:ext cx="3182090" cy="3077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Number of People within 20 Km</a:t>
              </a:r>
            </a:p>
            <a:p>
              <a:r>
                <a:rPr lang="en-CA" dirty="0" smtClean="0"/>
                <a:t>Distance to Population Center</a:t>
              </a:r>
            </a:p>
            <a:p>
              <a:r>
                <a:rPr lang="en-CA" dirty="0" smtClean="0"/>
                <a:t>Coral Cover</a:t>
              </a:r>
            </a:p>
            <a:p>
              <a:r>
                <a:rPr lang="en-CA" dirty="0" smtClean="0"/>
                <a:t>Depth</a:t>
              </a:r>
            </a:p>
            <a:p>
              <a:r>
                <a:rPr lang="en-CA" dirty="0" smtClean="0"/>
                <a:t>Visibility</a:t>
              </a:r>
            </a:p>
            <a:p>
              <a:r>
                <a:rPr lang="en-CA" dirty="0" smtClean="0"/>
                <a:t>Habitat Complexity</a:t>
              </a:r>
            </a:p>
            <a:p>
              <a:r>
                <a:rPr lang="en-CA" dirty="0" smtClean="0"/>
                <a:t>Macro Algae Cover</a:t>
              </a:r>
            </a:p>
            <a:p>
              <a:r>
                <a:rPr lang="en-CA" dirty="0" smtClean="0"/>
                <a:t>Turf Algae Cover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3419872" y="2660915"/>
              <a:ext cx="0" cy="960107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4427984" y="2660915"/>
              <a:ext cx="1080120" cy="1056117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2051720" y="2852936"/>
              <a:ext cx="504056" cy="864096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5638382" y="2031690"/>
            <a:ext cx="3182090" cy="2844316"/>
            <a:chOff x="5638382" y="2708920"/>
            <a:chExt cx="3182090" cy="3792421"/>
          </a:xfrm>
        </p:grpSpPr>
        <p:sp>
          <p:nvSpPr>
            <p:cNvPr id="16" name="TextBox 15"/>
            <p:cNvSpPr txBox="1"/>
            <p:nvPr/>
          </p:nvSpPr>
          <p:spPr>
            <a:xfrm>
              <a:off x="5638382" y="3792908"/>
              <a:ext cx="3182090" cy="2708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Number of People within 20 Km</a:t>
              </a:r>
            </a:p>
            <a:p>
              <a:r>
                <a:rPr lang="en-CA" dirty="0" smtClean="0"/>
                <a:t>Distance to Population Center</a:t>
              </a:r>
            </a:p>
            <a:p>
              <a:r>
                <a:rPr lang="en-CA" dirty="0" smtClean="0"/>
                <a:t>Coral Cover</a:t>
              </a:r>
            </a:p>
            <a:p>
              <a:r>
                <a:rPr lang="en-CA" dirty="0" smtClean="0"/>
                <a:t>Depth</a:t>
              </a:r>
            </a:p>
            <a:p>
              <a:r>
                <a:rPr lang="en-CA" dirty="0" smtClean="0"/>
                <a:t>Visibility</a:t>
              </a:r>
            </a:p>
            <a:p>
              <a:r>
                <a:rPr lang="en-CA" dirty="0" smtClean="0"/>
                <a:t>Habitat Complexity</a:t>
              </a:r>
            </a:p>
            <a:p>
              <a:r>
                <a:rPr lang="en-CA" dirty="0" smtClean="0"/>
                <a:t>Atoll Island</a:t>
              </a:r>
              <a:endParaRPr lang="en-CA" dirty="0"/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flipH="1">
              <a:off x="7452320" y="2708920"/>
              <a:ext cx="360042" cy="912101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1835696" y="2931790"/>
            <a:ext cx="6984776" cy="1080120"/>
            <a:chOff x="1835696" y="4077072"/>
            <a:chExt cx="6984776" cy="1152128"/>
          </a:xfrm>
        </p:grpSpPr>
        <p:sp>
          <p:nvSpPr>
            <p:cNvPr id="17" name="Rectangle 16"/>
            <p:cNvSpPr/>
            <p:nvPr/>
          </p:nvSpPr>
          <p:spPr>
            <a:xfrm>
              <a:off x="1835696" y="4077072"/>
              <a:ext cx="3096344" cy="115212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724128" y="4077072"/>
              <a:ext cx="3096344" cy="115212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2" name="Oval 21"/>
          <p:cNvSpPr/>
          <p:nvPr/>
        </p:nvSpPr>
        <p:spPr>
          <a:xfrm>
            <a:off x="1763688" y="2787774"/>
            <a:ext cx="3240360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Oval 23"/>
          <p:cNvSpPr/>
          <p:nvPr/>
        </p:nvSpPr>
        <p:spPr>
          <a:xfrm>
            <a:off x="5580112" y="2787774"/>
            <a:ext cx="3240360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4499992" y="986137"/>
            <a:ext cx="783142" cy="1140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35546"/>
            <a:ext cx="8640960" cy="440795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Logistic GWR (Local Regression)</a:t>
            </a:r>
          </a:p>
          <a:p>
            <a:pPr lvl="1">
              <a:buFontTx/>
              <a:buChar char="-"/>
            </a:pPr>
            <a:endParaRPr lang="en-US" dirty="0" smtClean="0"/>
          </a:p>
          <a:p>
            <a:pPr lvl="1">
              <a:buFontTx/>
              <a:buChar char="-"/>
            </a:pPr>
            <a:endParaRPr lang="en-US" dirty="0" smtClean="0"/>
          </a:p>
          <a:p>
            <a:pPr lvl="1">
              <a:buFontTx/>
              <a:buChar char="-"/>
            </a:pPr>
            <a:endParaRPr lang="en-US" dirty="0" smtClean="0"/>
          </a:p>
          <a:p>
            <a:pPr lvl="1">
              <a:buFontTx/>
              <a:buChar char="-"/>
            </a:pPr>
            <a:endParaRPr lang="en-US" dirty="0" smtClean="0"/>
          </a:p>
          <a:p>
            <a:pPr lvl="1">
              <a:buFontTx/>
              <a:buChar char="-"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FontTx/>
              <a:buChar char="-"/>
            </a:pPr>
            <a:r>
              <a:rPr lang="en-US" dirty="0" smtClean="0"/>
              <a:t>Series of predictions across a geographic surface </a:t>
            </a:r>
          </a:p>
          <a:p>
            <a:pPr lvl="1">
              <a:buFontTx/>
              <a:buChar char="-"/>
            </a:pPr>
            <a:r>
              <a:rPr lang="en-US" dirty="0" smtClean="0"/>
              <a:t>Kernel with an optimized fixed bandwidth (determined by cross-validation) </a:t>
            </a:r>
          </a:p>
          <a:p>
            <a:pPr lvl="1">
              <a:buFontTx/>
              <a:buChar char="-"/>
            </a:pPr>
            <a:r>
              <a:rPr lang="en-US" dirty="0" smtClean="0"/>
              <a:t>Better fit of models compared to global regression (GLM)</a:t>
            </a:r>
          </a:p>
          <a:p>
            <a:pPr lvl="1">
              <a:buFontTx/>
              <a:buChar char="-"/>
            </a:pPr>
            <a:r>
              <a:rPr lang="en-US" dirty="0" smtClean="0"/>
              <a:t>Get local r-squared values and coefficients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680" y="-128550"/>
            <a:ext cx="8686800" cy="857250"/>
          </a:xfrm>
        </p:spPr>
        <p:txBody>
          <a:bodyPr>
            <a:noAutofit/>
          </a:bodyPr>
          <a:lstStyle/>
          <a:p>
            <a:pPr algn="l"/>
            <a:r>
              <a:rPr lang="en-CA" sz="2800" b="1" dirty="0" smtClean="0"/>
              <a:t>How does space influence these relationships?</a:t>
            </a:r>
            <a:endParaRPr lang="en-CA" sz="2800" b="1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519523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 b="1">
              <a:latin typeface="Calibri" pitchFamily="34" charset="0"/>
            </a:endParaRPr>
          </a:p>
        </p:txBody>
      </p:sp>
      <p:pic>
        <p:nvPicPr>
          <p:cNvPr id="66562" name="Picture 2" descr="http://t3.gstatic.com/images?q=tbn:ANd9GcTFuS7BAU50PEcAx--ukWicgsY31bLP7r30njnqZ3PUUH6VpdX0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t="8836" r="2899"/>
          <a:stretch>
            <a:fillRect/>
          </a:stretch>
        </p:blipFill>
        <p:spPr bwMode="auto">
          <a:xfrm>
            <a:off x="1475656" y="1141882"/>
            <a:ext cx="5760640" cy="2056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7708"/>
            <a:ext cx="9144000" cy="857250"/>
          </a:xfrm>
        </p:spPr>
        <p:txBody>
          <a:bodyPr>
            <a:normAutofit/>
          </a:bodyPr>
          <a:lstStyle/>
          <a:p>
            <a:pPr algn="l"/>
            <a:r>
              <a:rPr lang="en-CA" sz="3200" b="1" dirty="0" smtClean="0"/>
              <a:t>Logistic GWR: All sharks &amp; humans within 20 km</a:t>
            </a:r>
            <a:endParaRPr lang="en-CA" sz="3200" b="1" dirty="0"/>
          </a:p>
        </p:txBody>
      </p:sp>
      <p:pic>
        <p:nvPicPr>
          <p:cNvPr id="4098" name="Picture 2" descr="C:\Users\Jonathan\Dropbox\ICRS\AS_Human20_Coeff.jpg"/>
          <p:cNvPicPr>
            <a:picLocks noChangeAspect="1" noChangeArrowheads="1"/>
          </p:cNvPicPr>
          <p:nvPr/>
        </p:nvPicPr>
        <p:blipFill>
          <a:blip r:embed="rId3" cstate="print"/>
          <a:srcRect t="8464" b="3386"/>
          <a:stretch>
            <a:fillRect/>
          </a:stretch>
        </p:blipFill>
        <p:spPr bwMode="auto">
          <a:xfrm>
            <a:off x="894762" y="771550"/>
            <a:ext cx="7277638" cy="4140000"/>
          </a:xfrm>
          <a:prstGeom prst="rect">
            <a:avLst/>
          </a:prstGeom>
          <a:noFill/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519523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4554"/>
            <a:ext cx="9144000" cy="857250"/>
          </a:xfrm>
        </p:spPr>
        <p:txBody>
          <a:bodyPr>
            <a:normAutofit/>
          </a:bodyPr>
          <a:lstStyle/>
          <a:p>
            <a:pPr algn="l"/>
            <a:r>
              <a:rPr lang="en-CA" sz="3200" b="1" dirty="0" smtClean="0"/>
              <a:t>Logistic GWR: Local R</a:t>
            </a:r>
            <a:r>
              <a:rPr lang="en-CA" sz="3200" b="1" baseline="30000" dirty="0" smtClean="0"/>
              <a:t>2</a:t>
            </a:r>
            <a:r>
              <a:rPr lang="en-CA" sz="3200" b="1" dirty="0" smtClean="0"/>
              <a:t> Values (All Sharks)</a:t>
            </a:r>
            <a:endParaRPr lang="en-CA" sz="3200" b="1" dirty="0"/>
          </a:p>
        </p:txBody>
      </p:sp>
      <p:pic>
        <p:nvPicPr>
          <p:cNvPr id="3" name="Picture 2" descr="C:\Users\Jonathan\Dropbox\ICRS\AS_LocR2.jpg"/>
          <p:cNvPicPr>
            <a:picLocks noChangeAspect="1" noChangeArrowheads="1"/>
          </p:cNvPicPr>
          <p:nvPr/>
        </p:nvPicPr>
        <p:blipFill>
          <a:blip r:embed="rId3" cstate="print"/>
          <a:srcRect t="11602" b="4641"/>
          <a:stretch>
            <a:fillRect/>
          </a:stretch>
        </p:blipFill>
        <p:spPr bwMode="auto">
          <a:xfrm>
            <a:off x="971600" y="810031"/>
            <a:ext cx="7222074" cy="4140000"/>
          </a:xfrm>
          <a:prstGeom prst="rect">
            <a:avLst/>
          </a:prstGeom>
          <a:noFill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519523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nathan\Dropbox\ICRS\TO_LocR2.jpg"/>
          <p:cNvPicPr>
            <a:picLocks noChangeAspect="1" noChangeArrowheads="1"/>
          </p:cNvPicPr>
          <p:nvPr/>
        </p:nvPicPr>
        <p:blipFill>
          <a:blip r:embed="rId3" cstate="print"/>
          <a:srcRect b="941"/>
          <a:stretch>
            <a:fillRect/>
          </a:stretch>
        </p:blipFill>
        <p:spPr bwMode="auto">
          <a:xfrm>
            <a:off x="4930633" y="2883921"/>
            <a:ext cx="3673815" cy="2161553"/>
          </a:xfrm>
          <a:prstGeom prst="rect">
            <a:avLst/>
          </a:prstGeom>
          <a:noFill/>
        </p:spPr>
      </p:pic>
      <p:pic>
        <p:nvPicPr>
          <p:cNvPr id="2051" name="Picture 3" descr="C:\Users\Jonathan\Dropbox\ICRS\CM_LocR2.jpg"/>
          <p:cNvPicPr>
            <a:picLocks noChangeAspect="1" noChangeArrowheads="1"/>
          </p:cNvPicPr>
          <p:nvPr/>
        </p:nvPicPr>
        <p:blipFill>
          <a:blip r:embed="rId4" cstate="print"/>
          <a:srcRect b="941"/>
          <a:stretch>
            <a:fillRect/>
          </a:stretch>
        </p:blipFill>
        <p:spPr bwMode="auto">
          <a:xfrm>
            <a:off x="466137" y="2876952"/>
            <a:ext cx="3673815" cy="2161553"/>
          </a:xfrm>
          <a:prstGeom prst="rect">
            <a:avLst/>
          </a:prstGeom>
          <a:noFill/>
        </p:spPr>
      </p:pic>
      <p:pic>
        <p:nvPicPr>
          <p:cNvPr id="2052" name="Picture 4" descr="C:\Users\Jonathan\Dropbox\ICRS\CAM_LocR2.jpg"/>
          <p:cNvPicPr>
            <a:picLocks noChangeAspect="1" noChangeArrowheads="1"/>
          </p:cNvPicPr>
          <p:nvPr/>
        </p:nvPicPr>
        <p:blipFill>
          <a:blip r:embed="rId5" cstate="print"/>
          <a:srcRect b="4163"/>
          <a:stretch>
            <a:fillRect/>
          </a:stretch>
        </p:blipFill>
        <p:spPr bwMode="auto">
          <a:xfrm>
            <a:off x="4930633" y="696526"/>
            <a:ext cx="3673815" cy="2091248"/>
          </a:xfrm>
          <a:prstGeom prst="rect">
            <a:avLst/>
          </a:prstGeom>
          <a:noFill/>
        </p:spPr>
      </p:pic>
      <p:pic>
        <p:nvPicPr>
          <p:cNvPr id="2053" name="Picture 5" descr="C:\Users\Jonathan\Dropbox\ICRS\AS_LocR2.jpg"/>
          <p:cNvPicPr>
            <a:picLocks noChangeAspect="1" noChangeArrowheads="1"/>
          </p:cNvPicPr>
          <p:nvPr/>
        </p:nvPicPr>
        <p:blipFill>
          <a:blip r:embed="rId6" cstate="print"/>
          <a:srcRect b="4163"/>
          <a:stretch>
            <a:fillRect/>
          </a:stretch>
        </p:blipFill>
        <p:spPr bwMode="auto">
          <a:xfrm>
            <a:off x="466137" y="696526"/>
            <a:ext cx="3673815" cy="209124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4554"/>
            <a:ext cx="9144000" cy="857250"/>
          </a:xfrm>
        </p:spPr>
        <p:txBody>
          <a:bodyPr>
            <a:normAutofit/>
          </a:bodyPr>
          <a:lstStyle/>
          <a:p>
            <a:pPr algn="l"/>
            <a:r>
              <a:rPr lang="en-CA" sz="3200" b="1" dirty="0" smtClean="0"/>
              <a:t>Logistic GWR: Local R</a:t>
            </a:r>
            <a:r>
              <a:rPr lang="en-CA" sz="3200" b="1" baseline="30000" dirty="0" smtClean="0"/>
              <a:t>2</a:t>
            </a:r>
            <a:r>
              <a:rPr lang="en-CA" sz="3200" b="1" dirty="0" smtClean="0"/>
              <a:t> Values</a:t>
            </a:r>
            <a:endParaRPr lang="en-CA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90271" y="696525"/>
            <a:ext cx="1117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chemeClr val="bg1"/>
                </a:solidFill>
              </a:rPr>
              <a:t>All Sharks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2800" y="696525"/>
            <a:ext cx="633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chemeClr val="bg1"/>
                </a:solidFill>
              </a:rPr>
              <a:t>Grey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29997" y="2859782"/>
            <a:ext cx="1025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err="1" smtClean="0">
                <a:solidFill>
                  <a:schemeClr val="bg1"/>
                </a:solidFill>
              </a:rPr>
              <a:t>Whitetip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2681" y="2859782"/>
            <a:ext cx="949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err="1" smtClean="0">
                <a:solidFill>
                  <a:schemeClr val="bg1"/>
                </a:solidFill>
              </a:rPr>
              <a:t>Blacktip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519523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4554"/>
            <a:ext cx="9144000" cy="857250"/>
          </a:xfrm>
        </p:spPr>
        <p:txBody>
          <a:bodyPr>
            <a:normAutofit/>
          </a:bodyPr>
          <a:lstStyle/>
          <a:p>
            <a:pPr algn="l"/>
            <a:r>
              <a:rPr lang="en-CA" sz="3200" b="1" dirty="0" smtClean="0"/>
              <a:t>Logistic GWR: Local R</a:t>
            </a:r>
            <a:r>
              <a:rPr lang="en-CA" sz="3200" b="1" baseline="30000" dirty="0" smtClean="0"/>
              <a:t>2</a:t>
            </a:r>
            <a:r>
              <a:rPr lang="en-CA" sz="3200" b="1" dirty="0" smtClean="0"/>
              <a:t> Values &amp; </a:t>
            </a:r>
            <a:r>
              <a:rPr lang="en-CA" sz="3200" b="1" i="1" dirty="0" smtClean="0"/>
              <a:t>k</a:t>
            </a:r>
            <a:r>
              <a:rPr lang="en-CA" sz="3200" b="1" dirty="0" smtClean="0"/>
              <a:t>-means</a:t>
            </a:r>
            <a:endParaRPr lang="en-CA" sz="3200" b="1" dirty="0"/>
          </a:p>
        </p:txBody>
      </p:sp>
      <p:pic>
        <p:nvPicPr>
          <p:cNvPr id="1026" name="Picture 2" descr="C:\Users\Jonathan\Dropbox\ICRS\AS_LocR2.jpg"/>
          <p:cNvPicPr>
            <a:picLocks noChangeAspect="1" noChangeArrowheads="1"/>
          </p:cNvPicPr>
          <p:nvPr/>
        </p:nvPicPr>
        <p:blipFill>
          <a:blip r:embed="rId3" cstate="print"/>
          <a:srcRect t="8627" r="2940" b="3451"/>
          <a:stretch>
            <a:fillRect/>
          </a:stretch>
        </p:blipFill>
        <p:spPr bwMode="auto">
          <a:xfrm>
            <a:off x="827584" y="915566"/>
            <a:ext cx="7488832" cy="3862098"/>
          </a:xfrm>
          <a:prstGeom prst="rect">
            <a:avLst/>
          </a:prstGeom>
          <a:noFill/>
        </p:spPr>
      </p:pic>
      <p:pic>
        <p:nvPicPr>
          <p:cNvPr id="3074" name="Picture 2" descr="C:\Users\Jonathan\Dropbox\ICRS\AS_cluster.jpg"/>
          <p:cNvPicPr>
            <a:picLocks noChangeAspect="1" noChangeArrowheads="1"/>
          </p:cNvPicPr>
          <p:nvPr/>
        </p:nvPicPr>
        <p:blipFill>
          <a:blip r:embed="rId4" cstate="print"/>
          <a:srcRect t="8464" r="909" b="3386"/>
          <a:stretch>
            <a:fillRect/>
          </a:stretch>
        </p:blipFill>
        <p:spPr bwMode="auto">
          <a:xfrm>
            <a:off x="827584" y="915566"/>
            <a:ext cx="7488832" cy="386768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23928" y="3255827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>
                <a:solidFill>
                  <a:schemeClr val="bg1"/>
                </a:solidFill>
              </a:rPr>
              <a:t>R</a:t>
            </a:r>
            <a:r>
              <a:rPr lang="en-CA" sz="3200" b="1" baseline="30000" dirty="0" smtClean="0">
                <a:solidFill>
                  <a:schemeClr val="bg1"/>
                </a:solidFill>
              </a:rPr>
              <a:t>2</a:t>
            </a:r>
            <a:r>
              <a:rPr lang="en-CA" sz="3200" b="1" dirty="0" smtClean="0">
                <a:solidFill>
                  <a:schemeClr val="bg1"/>
                </a:solidFill>
              </a:rPr>
              <a:t> = 0.15</a:t>
            </a:r>
            <a:endParaRPr lang="en-CA" sz="32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4088" y="1527635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>
                <a:solidFill>
                  <a:schemeClr val="bg1"/>
                </a:solidFill>
              </a:rPr>
              <a:t>R</a:t>
            </a:r>
            <a:r>
              <a:rPr lang="en-CA" sz="3200" b="1" baseline="30000" dirty="0" smtClean="0">
                <a:solidFill>
                  <a:schemeClr val="bg1"/>
                </a:solidFill>
              </a:rPr>
              <a:t>2</a:t>
            </a:r>
            <a:r>
              <a:rPr lang="en-CA" sz="3200" b="1" dirty="0" smtClean="0">
                <a:solidFill>
                  <a:schemeClr val="bg1"/>
                </a:solidFill>
              </a:rPr>
              <a:t> = 0.30</a:t>
            </a:r>
            <a:endParaRPr lang="en-CA" sz="32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519523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1518892" y="2949794"/>
            <a:ext cx="2385013" cy="1342743"/>
            <a:chOff x="1475656" y="4106690"/>
            <a:chExt cx="2385013" cy="1790324"/>
          </a:xfrm>
        </p:grpSpPr>
        <p:sp>
          <p:nvSpPr>
            <p:cNvPr id="8" name="TextBox 7"/>
            <p:cNvSpPr txBox="1"/>
            <p:nvPr/>
          </p:nvSpPr>
          <p:spPr>
            <a:xfrm>
              <a:off x="1475656" y="4869159"/>
              <a:ext cx="1129155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400" dirty="0" smtClean="0">
                  <a:solidFill>
                    <a:schemeClr val="bg1">
                      <a:lumMod val="75000"/>
                    </a:schemeClr>
                  </a:solidFill>
                </a:rPr>
                <a:t>Benthic</a:t>
              </a:r>
              <a:endParaRPr lang="en-CA" sz="2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28" name="Straight Arrow Connector 27"/>
            <p:cNvCxnSpPr>
              <a:stCxn id="8" idx="3"/>
              <a:endCxn id="7" idx="1"/>
            </p:cNvCxnSpPr>
            <p:nvPr/>
          </p:nvCxnSpPr>
          <p:spPr>
            <a:xfrm flipV="1">
              <a:off x="2604811" y="4744890"/>
              <a:ext cx="1255858" cy="432047"/>
            </a:xfrm>
            <a:prstGeom prst="straightConnector1">
              <a:avLst/>
            </a:prstGeom>
            <a:ln w="635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2224508" y="4106690"/>
              <a:ext cx="188814" cy="720079"/>
            </a:xfrm>
            <a:prstGeom prst="straightConnector1">
              <a:avLst/>
            </a:prstGeom>
            <a:ln w="635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endCxn id="20" idx="1"/>
            </p:cNvCxnSpPr>
            <p:nvPr/>
          </p:nvCxnSpPr>
          <p:spPr>
            <a:xfrm>
              <a:off x="2296516" y="5426832"/>
              <a:ext cx="769277" cy="470182"/>
            </a:xfrm>
            <a:prstGeom prst="straightConnector1">
              <a:avLst/>
            </a:prstGeom>
            <a:ln w="635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3347864" y="2931790"/>
            <a:ext cx="4055258" cy="1360749"/>
            <a:chOff x="3304627" y="4082687"/>
            <a:chExt cx="4055258" cy="1814331"/>
          </a:xfrm>
        </p:grpSpPr>
        <p:sp>
          <p:nvSpPr>
            <p:cNvPr id="35" name="TextBox 34"/>
            <p:cNvSpPr txBox="1"/>
            <p:nvPr/>
          </p:nvSpPr>
          <p:spPr>
            <a:xfrm>
              <a:off x="6256955" y="4274708"/>
              <a:ext cx="1102930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400" dirty="0" smtClean="0">
                  <a:solidFill>
                    <a:schemeClr val="bg1">
                      <a:lumMod val="75000"/>
                    </a:schemeClr>
                  </a:solidFill>
                </a:rPr>
                <a:t>Habitat</a:t>
              </a:r>
              <a:endParaRPr lang="en-CA" sz="2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H="1" flipV="1">
              <a:off x="3304627" y="4082687"/>
              <a:ext cx="2880321" cy="312036"/>
            </a:xfrm>
            <a:prstGeom prst="straightConnector1">
              <a:avLst/>
            </a:prstGeom>
            <a:ln w="635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5" idx="1"/>
              <a:endCxn id="7" idx="3"/>
            </p:cNvCxnSpPr>
            <p:nvPr/>
          </p:nvCxnSpPr>
          <p:spPr>
            <a:xfrm flipH="1">
              <a:off x="5372107" y="4582485"/>
              <a:ext cx="884848" cy="162405"/>
            </a:xfrm>
            <a:prstGeom prst="straightConnector1">
              <a:avLst/>
            </a:prstGeom>
            <a:ln w="635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endCxn id="20" idx="3"/>
            </p:cNvCxnSpPr>
            <p:nvPr/>
          </p:nvCxnSpPr>
          <p:spPr>
            <a:xfrm flipH="1">
              <a:off x="4612497" y="4754761"/>
              <a:ext cx="1644460" cy="1142257"/>
            </a:xfrm>
            <a:prstGeom prst="straightConnector1">
              <a:avLst/>
            </a:prstGeom>
            <a:ln w="635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4554"/>
            <a:ext cx="9144000" cy="857250"/>
          </a:xfrm>
        </p:spPr>
        <p:txBody>
          <a:bodyPr>
            <a:normAutofit/>
          </a:bodyPr>
          <a:lstStyle/>
          <a:p>
            <a:pPr algn="l"/>
            <a:r>
              <a:rPr lang="en-CA" sz="3200" b="1" dirty="0" smtClean="0"/>
              <a:t>Influential Variables, Regions &amp; Structuring Agents</a:t>
            </a:r>
            <a:endParaRPr lang="en-CA" sz="3200" b="1" dirty="0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0" y="519523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 b="1">
              <a:latin typeface="Calibri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789553"/>
            <a:ext cx="8229600" cy="1998221"/>
          </a:xfrm>
        </p:spPr>
        <p:txBody>
          <a:bodyPr>
            <a:normAutofit/>
          </a:bodyPr>
          <a:lstStyle/>
          <a:p>
            <a:pPr lvl="0"/>
            <a:r>
              <a:rPr lang="en-US" sz="2400" b="1" dirty="0" smtClean="0"/>
              <a:t>Structural Equation Models (SEM</a:t>
            </a:r>
            <a:r>
              <a:rPr lang="en-US" sz="2400" dirty="0" smtClean="0"/>
              <a:t>): determine the significance and strength of human activity and top-order predator alterations on reef fish communities within the defined regions</a:t>
            </a:r>
          </a:p>
          <a:p>
            <a:endParaRPr lang="en-C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316942" y="2603544"/>
            <a:ext cx="999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dirty="0" smtClean="0"/>
              <a:t>Sharks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8763" y="2063484"/>
            <a:ext cx="2095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dirty="0" smtClean="0"/>
              <a:t>Human Activity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3905" y="3197610"/>
            <a:ext cx="1511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dirty="0" smtClean="0"/>
              <a:t>Carnivores</a:t>
            </a:r>
          </a:p>
        </p:txBody>
      </p:sp>
      <p:cxnSp>
        <p:nvCxnSpPr>
          <p:cNvPr id="10" name="Straight Arrow Connector 9"/>
          <p:cNvCxnSpPr>
            <a:endCxn id="5" idx="3"/>
          </p:cNvCxnSpPr>
          <p:nvPr/>
        </p:nvCxnSpPr>
        <p:spPr>
          <a:xfrm flipH="1">
            <a:off x="3316255" y="2387520"/>
            <a:ext cx="1078578" cy="446857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2"/>
            <a:endCxn id="7" idx="0"/>
          </p:cNvCxnSpPr>
          <p:nvPr/>
        </p:nvCxnSpPr>
        <p:spPr>
          <a:xfrm flipH="1">
            <a:off x="4659625" y="2525149"/>
            <a:ext cx="736861" cy="672461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2"/>
          </p:cNvCxnSpPr>
          <p:nvPr/>
        </p:nvCxnSpPr>
        <p:spPr>
          <a:xfrm>
            <a:off x="2816599" y="3065209"/>
            <a:ext cx="1179337" cy="154613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109029" y="4061706"/>
            <a:ext cx="1546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dirty="0" smtClean="0"/>
              <a:t>Herbivores</a:t>
            </a:r>
          </a:p>
        </p:txBody>
      </p:sp>
      <p:cxnSp>
        <p:nvCxnSpPr>
          <p:cNvPr id="22" name="Straight Arrow Connector 21"/>
          <p:cNvCxnSpPr>
            <a:stCxn id="7" idx="2"/>
          </p:cNvCxnSpPr>
          <p:nvPr/>
        </p:nvCxnSpPr>
        <p:spPr>
          <a:xfrm flipH="1">
            <a:off x="4255198" y="3659275"/>
            <a:ext cx="404427" cy="402431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5" idx="2"/>
          </p:cNvCxnSpPr>
          <p:nvPr/>
        </p:nvCxnSpPr>
        <p:spPr>
          <a:xfrm>
            <a:off x="2816599" y="3065209"/>
            <a:ext cx="862533" cy="996497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115"/>
          <p:cNvGrpSpPr/>
          <p:nvPr/>
        </p:nvGrpSpPr>
        <p:grpSpPr>
          <a:xfrm>
            <a:off x="28468" y="2210839"/>
            <a:ext cx="4471524" cy="1804409"/>
            <a:chOff x="405165" y="3707160"/>
            <a:chExt cx="4471524" cy="2405878"/>
          </a:xfrm>
        </p:grpSpPr>
        <p:sp>
          <p:nvSpPr>
            <p:cNvPr id="91" name="TextBox 90"/>
            <p:cNvSpPr txBox="1"/>
            <p:nvPr/>
          </p:nvSpPr>
          <p:spPr>
            <a:xfrm>
              <a:off x="405165" y="4067780"/>
              <a:ext cx="593432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solidFill>
                    <a:schemeClr val="bg1">
                      <a:lumMod val="75000"/>
                    </a:schemeClr>
                  </a:solidFill>
                </a:rPr>
                <a:t>0.16</a:t>
              </a:r>
              <a:endParaRPr lang="en-C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92" name="Straight Arrow Connector 91"/>
            <p:cNvCxnSpPr>
              <a:stCxn id="63" idx="0"/>
              <a:endCxn id="36" idx="2"/>
            </p:cNvCxnSpPr>
            <p:nvPr/>
          </p:nvCxnSpPr>
          <p:spPr>
            <a:xfrm flipV="1">
              <a:off x="954153" y="4014935"/>
              <a:ext cx="445097" cy="638201"/>
            </a:xfrm>
            <a:prstGeom prst="straightConnector1">
              <a:avLst/>
            </a:prstGeom>
            <a:ln w="508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stCxn id="63" idx="3"/>
              <a:endCxn id="38" idx="1"/>
            </p:cNvCxnSpPr>
            <p:nvPr/>
          </p:nvCxnSpPr>
          <p:spPr>
            <a:xfrm flipV="1">
              <a:off x="1368753" y="4816896"/>
              <a:ext cx="611689" cy="144017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endCxn id="23" idx="1"/>
            </p:cNvCxnSpPr>
            <p:nvPr/>
          </p:nvCxnSpPr>
          <p:spPr>
            <a:xfrm>
              <a:off x="827584" y="4715465"/>
              <a:ext cx="1152128" cy="1099864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539552" y="4653136"/>
              <a:ext cx="829201" cy="6155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400" dirty="0" smtClean="0">
                  <a:solidFill>
                    <a:schemeClr val="bg1">
                      <a:lumMod val="75000"/>
                    </a:schemeClr>
                  </a:solidFill>
                </a:rPr>
                <a:t>Coral</a:t>
              </a:r>
              <a:endParaRPr lang="en-CA" sz="2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148497" y="3794653"/>
              <a:ext cx="59343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solidFill>
                    <a:schemeClr val="bg1">
                      <a:lumMod val="75000"/>
                    </a:schemeClr>
                  </a:solidFill>
                </a:rPr>
                <a:t>0.11</a:t>
              </a:r>
              <a:endParaRPr lang="en-C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3464173" y="4370717"/>
              <a:ext cx="47641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solidFill>
                    <a:schemeClr val="bg1">
                      <a:lumMod val="75000"/>
                    </a:schemeClr>
                  </a:solidFill>
                </a:rPr>
                <a:t>0.3</a:t>
              </a:r>
              <a:endParaRPr lang="en-C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4007041" y="5424124"/>
              <a:ext cx="66396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solidFill>
                    <a:schemeClr val="bg1">
                      <a:lumMod val="75000"/>
                    </a:schemeClr>
                  </a:solidFill>
                </a:rPr>
                <a:t>-0.13</a:t>
              </a:r>
              <a:endParaRPr lang="en-C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105" name="Straight Arrow Connector 104"/>
            <p:cNvCxnSpPr>
              <a:stCxn id="45" idx="2"/>
              <a:endCxn id="23" idx="3"/>
            </p:cNvCxnSpPr>
            <p:nvPr/>
          </p:nvCxnSpPr>
          <p:spPr>
            <a:xfrm flipH="1">
              <a:off x="3563888" y="5268689"/>
              <a:ext cx="836421" cy="844349"/>
            </a:xfrm>
            <a:prstGeom prst="straightConnector1">
              <a:avLst/>
            </a:prstGeom>
            <a:ln w="508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>
              <a:stCxn id="45" idx="0"/>
              <a:endCxn id="36" idx="3"/>
            </p:cNvCxnSpPr>
            <p:nvPr/>
          </p:nvCxnSpPr>
          <p:spPr>
            <a:xfrm flipH="1" flipV="1">
              <a:off x="1898906" y="3707160"/>
              <a:ext cx="2501403" cy="945977"/>
            </a:xfrm>
            <a:prstGeom prst="straightConnector1">
              <a:avLst/>
            </a:prstGeom>
            <a:ln w="508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>
              <a:stCxn id="45" idx="1"/>
            </p:cNvCxnSpPr>
            <p:nvPr/>
          </p:nvCxnSpPr>
          <p:spPr>
            <a:xfrm flipH="1" flipV="1">
              <a:off x="3508537" y="4946781"/>
              <a:ext cx="415391" cy="14132"/>
            </a:xfrm>
            <a:prstGeom prst="straightConnector1">
              <a:avLst/>
            </a:prstGeom>
            <a:ln w="1016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923928" y="4653136"/>
              <a:ext cx="952761" cy="6155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400" dirty="0" smtClean="0">
                  <a:solidFill>
                    <a:schemeClr val="bg1">
                      <a:lumMod val="75000"/>
                    </a:schemeClr>
                  </a:solidFill>
                </a:rPr>
                <a:t>Depth</a:t>
              </a:r>
              <a:endParaRPr lang="en-CA" sz="2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4554"/>
            <a:ext cx="9144000" cy="857250"/>
          </a:xfrm>
        </p:spPr>
        <p:txBody>
          <a:bodyPr>
            <a:normAutofit/>
          </a:bodyPr>
          <a:lstStyle/>
          <a:p>
            <a:pPr algn="l"/>
            <a:r>
              <a:rPr lang="en-CA" sz="3200" b="1" dirty="0" smtClean="0"/>
              <a:t>Structuring Agents &amp; Interactions</a:t>
            </a:r>
            <a:endParaRPr lang="en-CA" sz="3200" b="1" dirty="0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0" y="519523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 b="1">
              <a:latin typeface="Calibri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03745" y="2812309"/>
            <a:ext cx="151143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CA" sz="2400" dirty="0" smtClean="0"/>
              <a:t>Carnivores</a:t>
            </a:r>
          </a:p>
        </p:txBody>
      </p:sp>
      <p:cxnSp>
        <p:nvCxnSpPr>
          <p:cNvPr id="40" name="Straight Arrow Connector 39"/>
          <p:cNvCxnSpPr>
            <a:endCxn id="36" idx="3"/>
          </p:cNvCxnSpPr>
          <p:nvPr/>
        </p:nvCxnSpPr>
        <p:spPr>
          <a:xfrm flipH="1">
            <a:off x="1522209" y="1601964"/>
            <a:ext cx="944904" cy="608875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7" idx="2"/>
            <a:endCxn id="38" idx="0"/>
          </p:cNvCxnSpPr>
          <p:nvPr/>
        </p:nvCxnSpPr>
        <p:spPr>
          <a:xfrm flipH="1">
            <a:off x="2359465" y="1761806"/>
            <a:ext cx="470174" cy="1050503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1170967" y="2326254"/>
            <a:ext cx="504056" cy="48605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8" idx="2"/>
            <a:endCxn id="23" idx="0"/>
          </p:cNvCxnSpPr>
          <p:nvPr/>
        </p:nvCxnSpPr>
        <p:spPr>
          <a:xfrm>
            <a:off x="2359465" y="3273974"/>
            <a:ext cx="35638" cy="510442"/>
          </a:xfrm>
          <a:prstGeom prst="straightConnector1">
            <a:avLst/>
          </a:prstGeom>
          <a:ln w="1270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531007" y="699542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/>
              <a:t>R</a:t>
            </a:r>
            <a:r>
              <a:rPr lang="en-CA" sz="3200" b="1" baseline="30000" dirty="0" smtClean="0"/>
              <a:t>2</a:t>
            </a:r>
            <a:r>
              <a:rPr lang="en-CA" sz="3200" b="1" dirty="0" smtClean="0"/>
              <a:t> = 0.15</a:t>
            </a:r>
            <a:endParaRPr lang="en-CA" sz="32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5860717" y="721754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/>
              <a:t>R</a:t>
            </a:r>
            <a:r>
              <a:rPr lang="en-CA" sz="3200" b="1" baseline="30000" dirty="0" smtClean="0"/>
              <a:t>2</a:t>
            </a:r>
            <a:r>
              <a:rPr lang="en-CA" sz="3200" b="1" dirty="0" smtClean="0"/>
              <a:t> = 0.30</a:t>
            </a:r>
            <a:endParaRPr lang="en-CA" sz="3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603015" y="3784416"/>
            <a:ext cx="158417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/>
              <a:t>Herbivores</a:t>
            </a:r>
            <a:endParaRPr lang="en-CA" sz="2400" dirty="0"/>
          </a:p>
        </p:txBody>
      </p:sp>
      <p:cxnSp>
        <p:nvCxnSpPr>
          <p:cNvPr id="60" name="Straight Arrow Connector 59"/>
          <p:cNvCxnSpPr>
            <a:stCxn id="36" idx="2"/>
          </p:cNvCxnSpPr>
          <p:nvPr/>
        </p:nvCxnSpPr>
        <p:spPr>
          <a:xfrm>
            <a:off x="1022553" y="2441671"/>
            <a:ext cx="652471" cy="1320533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963055" y="1300141"/>
            <a:ext cx="173316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CA" sz="2400" dirty="0" smtClean="0"/>
              <a:t>Humans 20k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170967" y="1570170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-0.16</a:t>
            </a:r>
            <a:endParaRPr lang="en-CA" dirty="0"/>
          </a:p>
        </p:txBody>
      </p:sp>
      <p:sp>
        <p:nvSpPr>
          <p:cNvPr id="67" name="TextBox 66"/>
          <p:cNvSpPr txBox="1"/>
          <p:nvPr/>
        </p:nvSpPr>
        <p:spPr>
          <a:xfrm>
            <a:off x="1458288" y="232625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0.23</a:t>
            </a:r>
            <a:endParaRPr lang="en-CA" dirty="0"/>
          </a:p>
        </p:txBody>
      </p:sp>
      <p:sp>
        <p:nvSpPr>
          <p:cNvPr id="68" name="TextBox 67"/>
          <p:cNvSpPr txBox="1"/>
          <p:nvPr/>
        </p:nvSpPr>
        <p:spPr>
          <a:xfrm>
            <a:off x="2483768" y="3275279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0.53</a:t>
            </a:r>
            <a:endParaRPr lang="en-CA" dirty="0"/>
          </a:p>
        </p:txBody>
      </p:sp>
      <p:cxnSp>
        <p:nvCxnSpPr>
          <p:cNvPr id="75" name="Straight Arrow Connector 74"/>
          <p:cNvCxnSpPr>
            <a:stCxn id="71" idx="2"/>
            <a:endCxn id="76" idx="0"/>
          </p:cNvCxnSpPr>
          <p:nvPr/>
        </p:nvCxnSpPr>
        <p:spPr>
          <a:xfrm>
            <a:off x="6751944" y="3273974"/>
            <a:ext cx="35639" cy="510443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22896" y="1980006"/>
            <a:ext cx="999313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CA" sz="2400" dirty="0" smtClean="0"/>
              <a:t>Sharks</a:t>
            </a:r>
          </a:p>
        </p:txBody>
      </p:sp>
      <p:grpSp>
        <p:nvGrpSpPr>
          <p:cNvPr id="131" name="Group 130"/>
          <p:cNvGrpSpPr/>
          <p:nvPr/>
        </p:nvGrpSpPr>
        <p:grpSpPr>
          <a:xfrm>
            <a:off x="4572000" y="2233052"/>
            <a:ext cx="4392488" cy="1782200"/>
            <a:chOff x="539552" y="3692352"/>
            <a:chExt cx="4392488" cy="2376265"/>
          </a:xfrm>
        </p:grpSpPr>
        <p:sp>
          <p:nvSpPr>
            <p:cNvPr id="132" name="TextBox 131"/>
            <p:cNvSpPr txBox="1"/>
            <p:nvPr/>
          </p:nvSpPr>
          <p:spPr>
            <a:xfrm>
              <a:off x="3292513" y="3846240"/>
              <a:ext cx="593432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solidFill>
                    <a:schemeClr val="bg1">
                      <a:lumMod val="75000"/>
                    </a:schemeClr>
                  </a:solidFill>
                </a:rPr>
                <a:t>0.17</a:t>
              </a:r>
              <a:endParaRPr lang="en-C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133" name="Straight Arrow Connector 132"/>
            <p:cNvCxnSpPr>
              <a:stCxn id="136" idx="0"/>
            </p:cNvCxnSpPr>
            <p:nvPr/>
          </p:nvCxnSpPr>
          <p:spPr>
            <a:xfrm flipV="1">
              <a:off x="954153" y="4038262"/>
              <a:ext cx="305479" cy="570449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>
              <a:stCxn id="136" idx="3"/>
              <a:endCxn id="71" idx="1"/>
            </p:cNvCxnSpPr>
            <p:nvPr/>
          </p:nvCxnSpPr>
          <p:spPr>
            <a:xfrm flipV="1">
              <a:off x="1368753" y="4772473"/>
              <a:ext cx="595023" cy="144015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>
              <a:endCxn id="76" idx="1"/>
            </p:cNvCxnSpPr>
            <p:nvPr/>
          </p:nvCxnSpPr>
          <p:spPr>
            <a:xfrm>
              <a:off x="844241" y="4715465"/>
              <a:ext cx="1118806" cy="1055441"/>
            </a:xfrm>
            <a:prstGeom prst="straightConnector1">
              <a:avLst/>
            </a:prstGeom>
            <a:ln w="76200">
              <a:solidFill>
                <a:schemeClr val="bg1">
                  <a:lumMod val="7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39552" y="4608711"/>
              <a:ext cx="829201" cy="6155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400" dirty="0" smtClean="0">
                  <a:solidFill>
                    <a:schemeClr val="bg1">
                      <a:lumMod val="75000"/>
                    </a:schemeClr>
                  </a:solidFill>
                </a:rPr>
                <a:t>Coral</a:t>
              </a:r>
              <a:endParaRPr lang="en-CA" sz="2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3402504" y="4326294"/>
              <a:ext cx="59343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solidFill>
                    <a:schemeClr val="bg1">
                      <a:lumMod val="75000"/>
                    </a:schemeClr>
                  </a:solidFill>
                </a:rPr>
                <a:t>0.14</a:t>
              </a:r>
              <a:endParaRPr lang="en-C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755576" y="5430416"/>
              <a:ext cx="66396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solidFill>
                    <a:schemeClr val="bg1">
                      <a:lumMod val="75000"/>
                    </a:schemeClr>
                  </a:solidFill>
                </a:rPr>
                <a:t>-0.24</a:t>
              </a:r>
              <a:endParaRPr lang="en-C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140" name="Straight Arrow Connector 139"/>
            <p:cNvCxnSpPr>
              <a:stCxn id="143" idx="2"/>
              <a:endCxn id="76" idx="3"/>
            </p:cNvCxnSpPr>
            <p:nvPr/>
          </p:nvCxnSpPr>
          <p:spPr>
            <a:xfrm flipH="1">
              <a:off x="3547223" y="5181873"/>
              <a:ext cx="908437" cy="886744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/>
            <p:cNvCxnSpPr>
              <a:stCxn id="143" idx="0"/>
              <a:endCxn id="70" idx="3"/>
            </p:cNvCxnSpPr>
            <p:nvPr/>
          </p:nvCxnSpPr>
          <p:spPr>
            <a:xfrm flipH="1" flipV="1">
              <a:off x="1882240" y="3692352"/>
              <a:ext cx="2573420" cy="873966"/>
            </a:xfrm>
            <a:prstGeom prst="straightConnector1">
              <a:avLst/>
            </a:prstGeom>
            <a:ln w="50800">
              <a:solidFill>
                <a:schemeClr val="bg1">
                  <a:lumMod val="7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/>
            <p:cNvCxnSpPr>
              <a:stCxn id="143" idx="1"/>
              <a:endCxn id="71" idx="3"/>
            </p:cNvCxnSpPr>
            <p:nvPr/>
          </p:nvCxnSpPr>
          <p:spPr>
            <a:xfrm flipH="1" flipV="1">
              <a:off x="3475215" y="4772473"/>
              <a:ext cx="504064" cy="101624"/>
            </a:xfrm>
            <a:prstGeom prst="straightConnector1">
              <a:avLst/>
            </a:prstGeom>
            <a:ln w="508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3979279" y="4566320"/>
              <a:ext cx="952761" cy="6155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400" dirty="0" smtClean="0">
                  <a:solidFill>
                    <a:schemeClr val="bg1">
                      <a:lumMod val="75000"/>
                    </a:schemeClr>
                  </a:solidFill>
                </a:rPr>
                <a:t>Depth</a:t>
              </a:r>
              <a:endParaRPr lang="en-CA" sz="2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4915375" y="1300141"/>
            <a:ext cx="3417697" cy="2945941"/>
            <a:chOff x="4898718" y="2031231"/>
            <a:chExt cx="3417697" cy="3927921"/>
          </a:xfrm>
        </p:grpSpPr>
        <p:sp>
          <p:nvSpPr>
            <p:cNvPr id="71" name="TextBox 70"/>
            <p:cNvSpPr txBox="1"/>
            <p:nvPr/>
          </p:nvSpPr>
          <p:spPr>
            <a:xfrm>
              <a:off x="5979567" y="4047455"/>
              <a:ext cx="1511439" cy="6155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400" dirty="0" smtClean="0"/>
                <a:t>Carnivores</a:t>
              </a:r>
            </a:p>
          </p:txBody>
        </p:sp>
        <p:cxnSp>
          <p:nvCxnSpPr>
            <p:cNvPr id="72" name="Straight Arrow Connector 71"/>
            <p:cNvCxnSpPr>
              <a:endCxn id="70" idx="3"/>
            </p:cNvCxnSpPr>
            <p:nvPr/>
          </p:nvCxnSpPr>
          <p:spPr>
            <a:xfrm flipH="1">
              <a:off x="5898031" y="2463279"/>
              <a:ext cx="944904" cy="811833"/>
            </a:xfrm>
            <a:prstGeom prst="straightConnector1">
              <a:avLst/>
            </a:prstGeom>
            <a:ln w="1016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stCxn id="79" idx="2"/>
              <a:endCxn id="71" idx="0"/>
            </p:cNvCxnSpPr>
            <p:nvPr/>
          </p:nvCxnSpPr>
          <p:spPr>
            <a:xfrm flipH="1">
              <a:off x="6735287" y="2646784"/>
              <a:ext cx="714545" cy="1400671"/>
            </a:xfrm>
            <a:prstGeom prst="straightConnector1">
              <a:avLst/>
            </a:prstGeom>
            <a:ln w="762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70" idx="2"/>
            </p:cNvCxnSpPr>
            <p:nvPr/>
          </p:nvCxnSpPr>
          <p:spPr>
            <a:xfrm>
              <a:off x="5398375" y="3582888"/>
              <a:ext cx="652471" cy="464567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5978838" y="5343599"/>
              <a:ext cx="1584176" cy="6155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dirty="0" smtClean="0"/>
                <a:t>Herbivores</a:t>
              </a:r>
              <a:endParaRPr lang="en-CA" sz="2400" dirty="0"/>
            </a:p>
          </p:txBody>
        </p:sp>
        <p:cxnSp>
          <p:nvCxnSpPr>
            <p:cNvPr id="78" name="Straight Arrow Connector 77"/>
            <p:cNvCxnSpPr>
              <a:stCxn id="70" idx="2"/>
            </p:cNvCxnSpPr>
            <p:nvPr/>
          </p:nvCxnSpPr>
          <p:spPr>
            <a:xfrm>
              <a:off x="5398375" y="3582888"/>
              <a:ext cx="652471" cy="1760711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6583248" y="2031231"/>
              <a:ext cx="1733167" cy="6155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400" dirty="0" smtClean="0"/>
                <a:t>Humans 20k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663225" y="2453987"/>
              <a:ext cx="66396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-0.32</a:t>
              </a:r>
              <a:endParaRPr lang="en-CA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745446" y="3462099"/>
              <a:ext cx="59343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0.23</a:t>
              </a:r>
              <a:endParaRPr lang="en-CA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770926" y="4623519"/>
              <a:ext cx="59343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0.23</a:t>
              </a:r>
              <a:endParaRPr lang="en-CA" dirty="0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6483667" y="2895327"/>
              <a:ext cx="66396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-0.19</a:t>
              </a:r>
              <a:endParaRPr lang="en-CA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898718" y="2967335"/>
              <a:ext cx="999313" cy="6155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400" dirty="0" smtClean="0"/>
                <a:t>Sharks</a:t>
              </a:r>
            </a:p>
          </p:txBody>
        </p:sp>
      </p:grpSp>
      <p:cxnSp>
        <p:nvCxnSpPr>
          <p:cNvPr id="64" name="Straight Arrow Connector 63"/>
          <p:cNvCxnSpPr/>
          <p:nvPr/>
        </p:nvCxnSpPr>
        <p:spPr>
          <a:xfrm>
            <a:off x="6574592" y="4731990"/>
            <a:ext cx="864096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6574592" y="5020022"/>
            <a:ext cx="864096" cy="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7438688" y="4515966"/>
            <a:ext cx="1153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Significant</a:t>
            </a:r>
            <a:endParaRPr lang="en-CA" dirty="0"/>
          </a:p>
        </p:txBody>
      </p:sp>
      <p:sp>
        <p:nvSpPr>
          <p:cNvPr id="84" name="TextBox 83"/>
          <p:cNvSpPr txBox="1"/>
          <p:nvPr/>
        </p:nvSpPr>
        <p:spPr>
          <a:xfrm>
            <a:off x="7438688" y="4803998"/>
            <a:ext cx="1669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Non- Significant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53597"/>
            <a:ext cx="9144000" cy="857250"/>
          </a:xfrm>
        </p:spPr>
        <p:txBody>
          <a:bodyPr>
            <a:normAutofit/>
          </a:bodyPr>
          <a:lstStyle/>
          <a:p>
            <a:pPr algn="l"/>
            <a:r>
              <a:rPr lang="en-CA" sz="3200" b="1" dirty="0" smtClean="0"/>
              <a:t>Summary: Structuring Agents</a:t>
            </a:r>
            <a:endParaRPr lang="en-CA" sz="3200" b="1" dirty="0"/>
          </a:p>
        </p:txBody>
      </p:sp>
      <p:pic>
        <p:nvPicPr>
          <p:cNvPr id="3074" name="Picture 2" descr="C:\Users\Jonathan\Dropbox\ICRS\AS_clus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7534"/>
            <a:ext cx="9144000" cy="478633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000186" y="3219823"/>
            <a:ext cx="1147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>
                <a:solidFill>
                  <a:schemeClr val="bg1"/>
                </a:solidFill>
              </a:rPr>
              <a:t>Weak</a:t>
            </a:r>
            <a:endParaRPr lang="en-CA" sz="32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0032" y="1599643"/>
            <a:ext cx="1296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>
                <a:solidFill>
                  <a:schemeClr val="bg1"/>
                </a:solidFill>
              </a:rPr>
              <a:t>Strong</a:t>
            </a:r>
            <a:endParaRPr lang="en-CA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/>
          <a:lstStyle/>
          <a:p>
            <a:pPr algn="l" eaLnBrk="1" hangingPunct="1"/>
            <a:r>
              <a:rPr lang="en-CA" sz="3200" b="1" i="1" dirty="0" smtClean="0"/>
              <a:t>Summary</a:t>
            </a:r>
            <a:r>
              <a:rPr lang="en-CA" sz="3200" b="1" dirty="0" smtClean="0"/>
              <a:t>  </a:t>
            </a:r>
            <a:endParaRPr lang="en-US" sz="3200" b="1" dirty="0" smtClean="0"/>
          </a:p>
        </p:txBody>
      </p:sp>
      <p:sp>
        <p:nvSpPr>
          <p:cNvPr id="38916" name="Rectangle 3"/>
          <p:cNvSpPr txBox="1">
            <a:spLocks noChangeArrowheads="1"/>
          </p:cNvSpPr>
          <p:nvPr/>
        </p:nvSpPr>
        <p:spPr bwMode="auto">
          <a:xfrm>
            <a:off x="457201" y="800100"/>
            <a:ext cx="804386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en-US" sz="2200" dirty="0">
              <a:latin typeface="+mn-lt"/>
              <a:cs typeface="Arial" charset="0"/>
            </a:endParaRPr>
          </a:p>
        </p:txBody>
      </p:sp>
      <p:sp>
        <p:nvSpPr>
          <p:cNvPr id="31748" name="Rectangle 6"/>
          <p:cNvSpPr>
            <a:spLocks noChangeArrowheads="1"/>
          </p:cNvSpPr>
          <p:nvPr/>
        </p:nvSpPr>
        <p:spPr bwMode="auto">
          <a:xfrm>
            <a:off x="0" y="579835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79512" y="789552"/>
            <a:ext cx="8712968" cy="421246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b="1" dirty="0" smtClean="0"/>
              <a:t>BRT: </a:t>
            </a:r>
            <a:r>
              <a:rPr lang="en-US" sz="2800" i="1" dirty="0" smtClean="0"/>
              <a:t>Human Activity</a:t>
            </a:r>
            <a:r>
              <a:rPr lang="en-US" sz="2800" dirty="0" smtClean="0"/>
              <a:t> (humans within 20km &amp; distance to population center), </a:t>
            </a:r>
            <a:r>
              <a:rPr lang="en-US" sz="2800" i="1" dirty="0" smtClean="0"/>
              <a:t>Habitat</a:t>
            </a:r>
            <a:r>
              <a:rPr lang="en-US" sz="2800" dirty="0" smtClean="0"/>
              <a:t> (depth) and </a:t>
            </a:r>
            <a:r>
              <a:rPr lang="en-US" sz="2800" i="1" dirty="0" smtClean="0"/>
              <a:t>Benthic community </a:t>
            </a:r>
            <a:r>
              <a:rPr lang="en-US" sz="2800" dirty="0" smtClean="0"/>
              <a:t>(coral cover) variables are important to the distribution of reef sharks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b="1" dirty="0" smtClean="0"/>
              <a:t>GWR:</a:t>
            </a:r>
            <a:r>
              <a:rPr lang="en-US" sz="2800" dirty="0" smtClean="0"/>
              <a:t> the relationship between these variables (in particular Human Activity) and sharks is </a:t>
            </a:r>
            <a:r>
              <a:rPr lang="en-US" sz="2800" i="1" dirty="0" smtClean="0"/>
              <a:t>spatially dependent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Human demography is not a good proxy for human activity in all geographic regions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b="1" dirty="0" smtClean="0"/>
              <a:t>SEM: </a:t>
            </a:r>
            <a:r>
              <a:rPr lang="en-US" sz="2800" dirty="0" smtClean="0"/>
              <a:t>Regions in the Pacific with contrasting impacts by humans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Strong top-down </a:t>
            </a:r>
            <a:r>
              <a:rPr lang="en-US" sz="2800" dirty="0" smtClean="0"/>
              <a:t>(humans) and </a:t>
            </a:r>
            <a:r>
              <a:rPr lang="en-US" sz="2800" dirty="0" smtClean="0"/>
              <a:t>bottom-up </a:t>
            </a:r>
            <a:r>
              <a:rPr lang="en-US" sz="2800" dirty="0" smtClean="0"/>
              <a:t>(benthic) </a:t>
            </a:r>
            <a:r>
              <a:rPr lang="en-US" sz="2800" dirty="0" smtClean="0"/>
              <a:t>structuring </a:t>
            </a:r>
            <a:r>
              <a:rPr lang="en-US" sz="2800" dirty="0" smtClean="0"/>
              <a:t>occurs specific regions of the Pacific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2855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 smtClean="0"/>
              <a:t>Acknowledgements</a:t>
            </a:r>
            <a:endParaRPr lang="en-CA" sz="3600" b="1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573529"/>
            <a:ext cx="9144000" cy="108347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latin typeface="Calibri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l="9976" t="8070" r="10216"/>
          <a:stretch>
            <a:fillRect/>
          </a:stretch>
        </p:blipFill>
        <p:spPr bwMode="auto">
          <a:xfrm>
            <a:off x="3884922" y="3851150"/>
            <a:ext cx="1567641" cy="1004894"/>
          </a:xfrm>
          <a:prstGeom prst="rect">
            <a:avLst/>
          </a:prstGeom>
          <a:blipFill dpi="0" rotWithShape="1">
            <a:blip r:embed="rId4" cstate="print">
              <a:alphaModFix amt="0"/>
            </a:blip>
            <a:srcRect l="9976" t="8070" r="10216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3636836"/>
            <a:ext cx="813667" cy="1278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9" y="1225811"/>
            <a:ext cx="1778509" cy="651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77968" y="3636836"/>
            <a:ext cx="1426480" cy="131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419872" y="771550"/>
            <a:ext cx="1394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Funding</a:t>
            </a:r>
            <a:endParaRPr lang="en-CA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83114" y="2035900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Places</a:t>
            </a:r>
            <a:endParaRPr lang="en-CA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504" y="1641450"/>
            <a:ext cx="3214341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Helpful Insights</a:t>
            </a:r>
          </a:p>
          <a:p>
            <a:endParaRPr lang="en-US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Donald Jackson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Brian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Shuter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Stewart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Fotheringham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CA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02" name="Picture 2" descr="C:\Users\Jonathan\Desktop\SOSF_LOGO_jpg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1279816"/>
            <a:ext cx="2216704" cy="528530"/>
          </a:xfrm>
          <a:prstGeom prst="rect">
            <a:avLst/>
          </a:prstGeom>
          <a:noFill/>
        </p:spPr>
      </p:pic>
      <p:pic>
        <p:nvPicPr>
          <p:cNvPr id="51204" name="Picture 4" descr="http://www.spc.int/cis/images/SPC_new_logoColor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95937" y="2467948"/>
            <a:ext cx="1326955" cy="1110256"/>
          </a:xfrm>
          <a:prstGeom prst="rect">
            <a:avLst/>
          </a:prstGeom>
          <a:noFill/>
        </p:spPr>
      </p:pic>
      <p:pic>
        <p:nvPicPr>
          <p:cNvPr id="51206" name="Picture 6" descr="http://www.eulaks.eu/uimg/IRDLogo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56176" y="2521954"/>
            <a:ext cx="2008491" cy="9857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4119</TotalTime>
  <Words>1022</Words>
  <Application>Microsoft Office PowerPoint</Application>
  <PresentationFormat>On-screen Show (16:9)</PresentationFormat>
  <Paragraphs>197</Paragraphs>
  <Slides>19</Slides>
  <Notes>19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Apex predators and human populations as structuring agents on coral reefs  </vt:lpstr>
      <vt:lpstr>Local Scale: Human demography and sharks</vt:lpstr>
      <vt:lpstr>Broad Scale: A Negative Relationship</vt:lpstr>
      <vt:lpstr>Remote Reefs &amp; Marine Protected Areas</vt:lpstr>
      <vt:lpstr>Objectives</vt:lpstr>
      <vt:lpstr>Underwater Visual Surveys</vt:lpstr>
      <vt:lpstr>Reef Shark Abundance Counts (7 species)</vt:lpstr>
      <vt:lpstr>Important Variables: Boosted Regression Trees (BRT)</vt:lpstr>
      <vt:lpstr>Influential Variables for Shark Distribution</vt:lpstr>
      <vt:lpstr>How does space influence these relationships?</vt:lpstr>
      <vt:lpstr>Logistic GWR: All sharks &amp; humans within 20 km</vt:lpstr>
      <vt:lpstr>Logistic GWR: Local R2 Values (All Sharks)</vt:lpstr>
      <vt:lpstr>Logistic GWR: Local R2 Values</vt:lpstr>
      <vt:lpstr>Logistic GWR: Local R2 Values &amp; k-means</vt:lpstr>
      <vt:lpstr>Influential Variables, Regions &amp; Structuring Agents</vt:lpstr>
      <vt:lpstr>Structuring Agents &amp; Interactions</vt:lpstr>
      <vt:lpstr>Summary: Structuring Agents</vt:lpstr>
      <vt:lpstr>Summary  </vt:lpstr>
      <vt:lpstr>Acknowledgements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Ruppert</dc:creator>
  <cp:lastModifiedBy>Jonathan Ruppert</cp:lastModifiedBy>
  <cp:revision>38</cp:revision>
  <dcterms:created xsi:type="dcterms:W3CDTF">2012-06-05T09:57:23Z</dcterms:created>
  <dcterms:modified xsi:type="dcterms:W3CDTF">2012-07-08T01:52:29Z</dcterms:modified>
</cp:coreProperties>
</file>